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66" r:id="rId3"/>
    <p:sldId id="367" r:id="rId4"/>
    <p:sldId id="378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62" r:id="rId14"/>
    <p:sldId id="363" r:id="rId15"/>
    <p:sldId id="364" r:id="rId16"/>
    <p:sldId id="365" r:id="rId17"/>
    <p:sldId id="342" r:id="rId18"/>
    <p:sldId id="340" r:id="rId19"/>
    <p:sldId id="341" r:id="rId20"/>
    <p:sldId id="343" r:id="rId21"/>
    <p:sldId id="361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35" r:id="rId33"/>
    <p:sldId id="354" r:id="rId34"/>
    <p:sldId id="355" r:id="rId35"/>
    <p:sldId id="356" r:id="rId36"/>
    <p:sldId id="379" r:id="rId37"/>
    <p:sldId id="380" r:id="rId38"/>
    <p:sldId id="360" r:id="rId39"/>
    <p:sldId id="357" r:id="rId40"/>
    <p:sldId id="376" r:id="rId41"/>
    <p:sldId id="377" r:id="rId42"/>
    <p:sldId id="358" r:id="rId43"/>
    <p:sldId id="35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/>
  </p:normalViewPr>
  <p:slideViewPr>
    <p:cSldViewPr>
      <p:cViewPr varScale="1">
        <p:scale>
          <a:sx n="76" d="100"/>
          <a:sy n="76" d="100"/>
        </p:scale>
        <p:origin x="95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13.xml"/><Relationship Id="rId16" Type="http://schemas.openxmlformats.org/officeDocument/2006/relationships/image" Target="../media/image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1.png"/><Relationship Id="rId5" Type="http://schemas.openxmlformats.org/officeDocument/2006/relationships/tags" Target="../tags/tag16.xml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34.png"/><Relationship Id="rId3" Type="http://schemas.openxmlformats.org/officeDocument/2006/relationships/tags" Target="../tags/tag26.xml"/><Relationship Id="rId21" Type="http://schemas.openxmlformats.org/officeDocument/2006/relationships/image" Target="../media/image29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33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tags" Target="../tags/tag33.xml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3.xml"/><Relationship Id="rId7" Type="http://schemas.openxmlformats.org/officeDocument/2006/relationships/image" Target="../media/image4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3.png"/><Relationship Id="rId11" Type="http://schemas.openxmlformats.org/officeDocument/2006/relationships/image" Target="../media/image4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png"/><Relationship Id="rId4" Type="http://schemas.openxmlformats.org/officeDocument/2006/relationships/tags" Target="../tags/tag44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16.png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png"/><Relationship Id="rId22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4)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code to illustrate the simple sampling method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1393007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// An example of integration with direct Monte Carlo</a:t>
            </a:r>
          </a:p>
          <a:p>
            <a:r>
              <a:rPr lang="en-US" sz="1600" b="1" dirty="0"/>
              <a:t>// scheme with integrand f(x) = x*x.</a:t>
            </a:r>
          </a:p>
          <a:p>
            <a:r>
              <a:rPr lang="en-US" sz="1600" b="1" dirty="0"/>
              <a:t>import </a:t>
            </a:r>
            <a:r>
              <a:rPr lang="en-US" sz="1600" b="1" dirty="0" err="1"/>
              <a:t>java.lang</a:t>
            </a:r>
            <a:r>
              <a:rPr lang="en-US" sz="1600" b="1" dirty="0"/>
              <a:t>.*;</a:t>
            </a:r>
          </a:p>
          <a:p>
            <a:r>
              <a:rPr lang="en-US" sz="1600" b="1" dirty="0"/>
              <a:t>import </a:t>
            </a:r>
            <a:r>
              <a:rPr lang="en-US" sz="1600" b="1" dirty="0" err="1"/>
              <a:t>java.util.Random</a:t>
            </a:r>
            <a:r>
              <a:rPr lang="en-US" sz="1600" b="1" dirty="0"/>
              <a:t>;</a:t>
            </a:r>
          </a:p>
          <a:p>
            <a:r>
              <a:rPr lang="en-US" sz="1600" b="1" dirty="0"/>
              <a:t>public class Monte {</a:t>
            </a:r>
          </a:p>
          <a:p>
            <a:r>
              <a:rPr lang="en-US" sz="1600" b="1" dirty="0"/>
              <a:t>public static void main(String </a:t>
            </a:r>
            <a:r>
              <a:rPr lang="en-US" sz="1600" b="1" dirty="0" err="1"/>
              <a:t>argv</a:t>
            </a:r>
            <a:r>
              <a:rPr lang="en-US" sz="1600" b="1" dirty="0"/>
              <a:t>[]) {</a:t>
            </a:r>
          </a:p>
          <a:p>
            <a:r>
              <a:rPr lang="en-US" sz="1600" b="1" dirty="0"/>
              <a:t>Random r = new Random();</a:t>
            </a:r>
          </a:p>
          <a:p>
            <a:r>
              <a:rPr lang="en-US" sz="1600" b="1" dirty="0" err="1"/>
              <a:t>int</a:t>
            </a:r>
            <a:r>
              <a:rPr lang="en-US" sz="1600" b="1" dirty="0"/>
              <a:t> n = 1000000;</a:t>
            </a:r>
          </a:p>
          <a:p>
            <a:r>
              <a:rPr lang="en-US" sz="1600" b="1" dirty="0"/>
              <a:t>double s0 = 0;</a:t>
            </a:r>
          </a:p>
          <a:p>
            <a:r>
              <a:rPr lang="en-US" sz="1600" b="1" dirty="0"/>
              <a:t>double ds = 0;</a:t>
            </a:r>
          </a:p>
          <a:p>
            <a:r>
              <a:rPr lang="nn-NO" sz="1600" b="1" dirty="0"/>
              <a:t>for (int i=0; i&lt;n; ++i) {</a:t>
            </a:r>
          </a:p>
          <a:p>
            <a:r>
              <a:rPr lang="en-US" sz="1600" b="1" dirty="0"/>
              <a:t>double x = </a:t>
            </a:r>
            <a:r>
              <a:rPr lang="en-US" sz="1600" b="1" dirty="0" err="1"/>
              <a:t>r.nextDouble</a:t>
            </a:r>
            <a:r>
              <a:rPr lang="en-US" sz="1600" b="1" dirty="0"/>
              <a:t>();</a:t>
            </a:r>
          </a:p>
          <a:p>
            <a:r>
              <a:rPr lang="en-US" sz="1600" b="1" dirty="0"/>
              <a:t>double f = x*x;</a:t>
            </a:r>
          </a:p>
          <a:p>
            <a:r>
              <a:rPr lang="en-US" sz="1600" b="1" dirty="0"/>
              <a:t>s0 += f;</a:t>
            </a:r>
          </a:p>
          <a:p>
            <a:r>
              <a:rPr lang="en-US" sz="1600" b="1" dirty="0"/>
              <a:t>ds += f*f;</a:t>
            </a:r>
          </a:p>
          <a:p>
            <a:r>
              <a:rPr lang="en-US" sz="1600" b="1" dirty="0"/>
              <a:t>}</a:t>
            </a:r>
          </a:p>
          <a:p>
            <a:r>
              <a:rPr lang="en-US" sz="1600" b="1" dirty="0"/>
              <a:t>s0 /= n;</a:t>
            </a:r>
          </a:p>
          <a:p>
            <a:r>
              <a:rPr lang="en-US" sz="1600" b="1" dirty="0"/>
              <a:t>ds /= n;</a:t>
            </a:r>
          </a:p>
          <a:p>
            <a:r>
              <a:rPr lang="en-US" sz="1600" b="1" dirty="0"/>
              <a:t>ds = </a:t>
            </a:r>
            <a:r>
              <a:rPr lang="en-US" sz="1600" b="1" dirty="0" err="1"/>
              <a:t>Math.sqrt</a:t>
            </a:r>
            <a:r>
              <a:rPr lang="en-US" sz="1600" b="1" dirty="0"/>
              <a:t>(</a:t>
            </a:r>
            <a:r>
              <a:rPr lang="en-US" sz="1600" b="1" dirty="0" err="1"/>
              <a:t>Math.abs</a:t>
            </a:r>
            <a:r>
              <a:rPr lang="en-US" sz="1600" b="1" dirty="0"/>
              <a:t>(ds-s0*s0)/n);</a:t>
            </a:r>
          </a:p>
          <a:p>
            <a:r>
              <a:rPr lang="en-US" sz="1600" b="1" dirty="0" err="1"/>
              <a:t>System.out.println</a:t>
            </a:r>
            <a:r>
              <a:rPr lang="en-US" sz="1600" b="1" dirty="0"/>
              <a:t>("S = " + s0 + " +- " + ds);</a:t>
            </a:r>
          </a:p>
          <a:p>
            <a:r>
              <a:rPr lang="en-US" sz="1600" b="1" dirty="0"/>
              <a:t>}</a:t>
            </a:r>
          </a:p>
          <a:p>
            <a:r>
              <a:rPr lang="en-US" sz="1600" b="1" dirty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775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5488" y="682749"/>
            <a:ext cx="79057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ea typeface="楷体_GB2312" pitchFamily="49" charset="-122"/>
              </a:rPr>
              <a:t> Example 2: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ea typeface="楷体_GB2312" pitchFamily="49" charset="-122"/>
              </a:rPr>
              <a:t>Calculate:</a:t>
            </a:r>
            <a:r>
              <a:rPr lang="zh-CN" altLang="en-US" dirty="0">
                <a:ea typeface="楷体_GB2312" pitchFamily="49" charset="-122"/>
              </a:rPr>
              <a:t>                                                         </a:t>
            </a:r>
            <a:endParaRPr lang="en-US" altLang="zh-CN" dirty="0">
              <a:ea typeface="楷体_GB2312" pitchFamily="49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ea typeface="楷体_GB2312" pitchFamily="49" charset="-122"/>
              </a:rPr>
              <a:t>Accurate result:</a:t>
            </a:r>
            <a:r>
              <a:rPr lang="zh-CN" altLang="en-US" dirty="0">
                <a:ea typeface="楷体_GB2312" pitchFamily="49" charset="-122"/>
              </a:rPr>
              <a:t>   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ea typeface="楷体_GB2312" pitchFamily="49" charset="-122"/>
              </a:rPr>
              <a:t>Using the above method:</a:t>
            </a:r>
          </a:p>
        </p:txBody>
      </p:sp>
      <p:pic>
        <p:nvPicPr>
          <p:cNvPr id="133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908049"/>
            <a:ext cx="31369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31" y="1490663"/>
            <a:ext cx="43164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554" name="Group 242"/>
          <p:cNvGraphicFramePr>
            <a:graphicFrameLocks noGrp="1"/>
          </p:cNvGraphicFramePr>
          <p:nvPr>
            <p:extLst/>
          </p:nvPr>
        </p:nvGraphicFramePr>
        <p:xfrm>
          <a:off x="250825" y="2492375"/>
          <a:ext cx="8497888" cy="3562985"/>
        </p:xfrm>
        <a:graphic>
          <a:graphicData uri="http://schemas.openxmlformats.org/drawingml/2006/table">
            <a:tbl>
              <a:tblPr/>
              <a:tblGrid>
                <a:gridCol w="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0.52577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0.79895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0.755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0.900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0.316x10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0.88543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0.246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0.269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0.100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0.87210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0.919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0.864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0.316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0.190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0.274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0.100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0.798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0.868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0.316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0.456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0.275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0.100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0.86418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0.218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-4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0.868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-4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0.316x10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-4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396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31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99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36838"/>
            <a:ext cx="2047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00" name="Picture 8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6588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01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72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02" name="Picture 9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7350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03" name="Picture 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1795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Why it is so bad?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99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6" y="2564904"/>
            <a:ext cx="47713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this example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function is significant in the range of [2,4]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 </a:t>
            </a:r>
            <a:r>
              <a:rPr lang="en-US" altLang="zh-CN" dirty="0"/>
              <a:t>So it’s no good to eventually divide [0,10]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22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10953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22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888"/>
            <a:ext cx="30241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5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Random Variable, density function and distribution function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1376754"/>
                <a:ext cx="7488832" cy="424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Random Variable: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Value is not predetermined, but the value distribution is known. (Probability of each value is known.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P(a</a:t>
                </a:r>
                <a:r>
                  <a:rPr lang="en-US" altLang="zh-CN" sz="2800" dirty="0"/>
                  <a:t> ≤ </a:t>
                </a:r>
                <a:r>
                  <a:rPr lang="en-US" altLang="zh-CN" sz="2800" dirty="0" smtClean="0"/>
                  <a:t>x </a:t>
                </a:r>
                <a:r>
                  <a:rPr lang="en-US" altLang="zh-CN" sz="2800" dirty="0"/>
                  <a:t>≤ </a:t>
                </a:r>
                <a:r>
                  <a:rPr lang="en-US" altLang="zh-CN" sz="2800" dirty="0" smtClean="0"/>
                  <a:t>b)=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</a:t>
                </a:r>
                <a:r>
                  <a:rPr lang="en-US" altLang="zh-CN" sz="2800" i="1" dirty="0" smtClean="0"/>
                  <a:t>f</a:t>
                </a:r>
                <a:r>
                  <a:rPr lang="en-US" altLang="zh-CN" sz="2800" dirty="0" smtClean="0"/>
                  <a:t>(x) is the distribution density function.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D</a:t>
                </a:r>
                <a:r>
                  <a:rPr lang="en-US" altLang="zh-CN" sz="2800" dirty="0" smtClean="0"/>
                  <a:t>istribution function F(x)</a:t>
                </a:r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altLang="zh-CN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800" b="0" i="1" smtClean="0">
                                <a:latin typeface="Cambria Math"/>
                              </a:rPr>
                              <m:t>ξ</m:t>
                            </m:r>
                          </m:e>
                        </m:d>
                        <m:r>
                          <a:rPr lang="en-US" altLang="zh-CN" sz="2800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altLang="zh-CN" sz="2800" i="1">
                            <a:latin typeface="Cambria Math"/>
                          </a:rPr>
                          <m:t>ξ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	</a:t>
                </a:r>
                <a:r>
                  <a:rPr lang="en-US" sz="2800" i="1" dirty="0" smtClean="0"/>
                  <a:t>f</a:t>
                </a:r>
                <a:r>
                  <a:rPr lang="en-US" sz="2800" dirty="0" smtClean="0"/>
                  <a:t>(x)=</a:t>
                </a:r>
                <a:r>
                  <a:rPr lang="en-US" sz="2800" dirty="0" err="1" smtClean="0"/>
                  <a:t>dF</a:t>
                </a:r>
                <a:r>
                  <a:rPr lang="en-US" sz="2800" dirty="0" smtClean="0"/>
                  <a:t>(x)/dx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</a:t>
                </a:r>
                <a:r>
                  <a:rPr lang="en-US" sz="2800" i="1" dirty="0" smtClean="0"/>
                  <a:t>f</a:t>
                </a:r>
                <a:r>
                  <a:rPr lang="en-US" sz="2800" dirty="0" smtClean="0"/>
                  <a:t>(x) is normalized, the integration is 1.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76754"/>
                <a:ext cx="7488832" cy="4248279"/>
              </a:xfrm>
              <a:prstGeom prst="rect">
                <a:avLst/>
              </a:prstGeom>
              <a:blipFill rotWithShape="1">
                <a:blip r:embed="rId2"/>
                <a:stretch>
                  <a:fillRect l="-1466" t="-1291" b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6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25488" y="682749"/>
            <a:ext cx="79057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a typeface="楷体_GB2312" pitchFamily="49" charset="-122"/>
              </a:rPr>
              <a:t>Calculate it intelligently: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楷体_GB2312" pitchFamily="49" charset="-122"/>
              </a:rPr>
              <a:t>Importance sampling: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楷体_GB2312" pitchFamily="49" charset="-122"/>
              </a:rPr>
              <a:t>Take some distribution function P(x). (normalized). The integration is now:</a:t>
            </a:r>
          </a:p>
          <a:p>
            <a:pPr>
              <a:spcBef>
                <a:spcPct val="50000"/>
              </a:spcBef>
            </a:pPr>
            <a:endParaRPr lang="en-US" altLang="zh-CN" dirty="0">
              <a:ea typeface="楷体_GB2312" pitchFamily="49" charset="-122"/>
            </a:endParaRPr>
          </a:p>
        </p:txBody>
      </p:sp>
      <p:pic>
        <p:nvPicPr>
          <p:cNvPr id="3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4187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5488" y="3501008"/>
            <a:ext cx="5394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If we take,                                         </a:t>
            </a:r>
            <a:r>
              <a:rPr lang="zh-CN" altLang="en-US" dirty="0" smtClean="0">
                <a:sym typeface="Symbol" pitchFamily="18" charset="2"/>
              </a:rPr>
              <a:t> </a:t>
            </a:r>
            <a:r>
              <a:rPr lang="en-US" altLang="zh-CN" dirty="0" smtClean="0"/>
              <a:t>is zero!!    Of course,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we don’t know I….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However, we know the shape of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(x). Therefore, we still can construct a P(x</a:t>
            </a:r>
            <a:r>
              <a:rPr lang="en-US" altLang="zh-CN" dirty="0"/>
              <a:t>), </a:t>
            </a:r>
            <a:r>
              <a:rPr lang="en-US" altLang="zh-CN" dirty="0" smtClean="0"/>
              <a:t>to reduce the error.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37400"/>
            <a:ext cx="18018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50534"/>
            <a:ext cx="5434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70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8313" y="549275"/>
            <a:ext cx="8280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Consider this algorithm: construct a series of random numbers: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1, Randomly pick:   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2, </a:t>
            </a:r>
            <a:r>
              <a:rPr lang="en-US" altLang="zh-CN" dirty="0" smtClean="0"/>
              <a:t>Suppose,   for each                                                                            ; </a:t>
            </a:r>
          </a:p>
          <a:p>
            <a:r>
              <a:rPr lang="en-US" altLang="zh-CN" dirty="0" smtClean="0"/>
              <a:t>                                                a random number in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:  adjustable parameter.  evaluate</a:t>
            </a:r>
            <a:endParaRPr lang="en-US" altLang="zh-CN" dirty="0"/>
          </a:p>
          <a:p>
            <a:endParaRPr lang="en-US" altLang="zh-CN" dirty="0" smtClean="0"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 pitchFamily="18" charset="2"/>
              </a:rPr>
              <a:t>If                                                     let                         </a:t>
            </a:r>
          </a:p>
          <a:p>
            <a:endParaRPr lang="en-US" altLang="zh-CN" dirty="0"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 pitchFamily="18" charset="2"/>
              </a:rPr>
              <a:t>If                                                                     generate another random number:</a:t>
            </a:r>
          </a:p>
          <a:p>
            <a:endParaRPr lang="en-US" altLang="zh-CN" dirty="0">
              <a:sym typeface="Symbol" pitchFamily="18" charset="2"/>
            </a:endParaRPr>
          </a:p>
          <a:p>
            <a:r>
              <a:rPr lang="en-US" altLang="zh-CN" dirty="0" smtClean="0">
                <a:sym typeface="Symbol" pitchFamily="18" charset="2"/>
              </a:rPr>
              <a:t>If                                   let                                        Otherwise,</a:t>
            </a:r>
            <a:endParaRPr lang="zh-CN" altLang="en-US" dirty="0">
              <a:sym typeface="MT Extra" pitchFamily="18" charset="2"/>
            </a:endParaRP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121196"/>
            <a:ext cx="1143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2827914"/>
            <a:ext cx="18891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379788"/>
            <a:ext cx="242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34840"/>
            <a:ext cx="29337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62528"/>
            <a:ext cx="609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86" y="2001921"/>
            <a:ext cx="558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04" y="1771450"/>
            <a:ext cx="2159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294334"/>
            <a:ext cx="127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05" y="2224974"/>
            <a:ext cx="5715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50" y="2852520"/>
            <a:ext cx="1092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52" y="3333750"/>
            <a:ext cx="558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04" y="3911600"/>
            <a:ext cx="1092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3886200"/>
            <a:ext cx="6223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3886200"/>
            <a:ext cx="1181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203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86" y="3379788"/>
            <a:ext cx="1270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97" y="692524"/>
            <a:ext cx="2159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2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5013" y="496888"/>
            <a:ext cx="5269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                   With        {     </a:t>
            </a:r>
            <a:r>
              <a:rPr lang="en-US" altLang="zh-CN" dirty="0"/>
              <a:t>}, </a:t>
            </a:r>
            <a:r>
              <a:rPr lang="en-US" altLang="zh-CN" dirty="0" smtClean="0"/>
              <a:t>Recalculate the problem. </a:t>
            </a:r>
            <a:endParaRPr lang="en-US" altLang="zh-CN" dirty="0"/>
          </a:p>
          <a:p>
            <a:r>
              <a:rPr lang="en-US" altLang="zh-CN" dirty="0"/>
              <a:t> </a:t>
            </a:r>
          </a:p>
        </p:txBody>
      </p:sp>
      <p:pic>
        <p:nvPicPr>
          <p:cNvPr id="10246" name="Picture 6" descr="fig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32" y="384175"/>
            <a:ext cx="2735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0713"/>
            <a:ext cx="2159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589588"/>
            <a:ext cx="5207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0" y="5554850"/>
            <a:ext cx="5715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 descr="a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2425"/>
            <a:ext cx="367188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for Importance sampling(Metropolis algorithm)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i="1" dirty="0" smtClean="0"/>
                  <a:t>f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Distribution </a:t>
                </a:r>
                <a:r>
                  <a:rPr lang="en-US" dirty="0"/>
                  <a:t>function </a:t>
                </a:r>
                <a:r>
                  <a:rPr lang="en-US" dirty="0" smtClean="0"/>
                  <a:t>as 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CN" b="0" i="1" baseline="30000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-1)</a:t>
                </a:r>
                <a:endParaRPr lang="en-US" dirty="0"/>
              </a:p>
              <a:p>
                <a:r>
                  <a:rPr lang="en-US" dirty="0" smtClean="0"/>
                  <a:t>positive </a:t>
                </a:r>
                <a:r>
                  <a:rPr lang="en-US" dirty="0"/>
                  <a:t>definite.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normalization constant </a:t>
                </a:r>
                <a:r>
                  <a:rPr lang="en-US" i="1" dirty="0"/>
                  <a:t>Z </a:t>
                </a:r>
                <a:r>
                  <a:rPr lang="en-US" dirty="0"/>
                  <a:t>is </a:t>
                </a:r>
                <a:r>
                  <a:rPr lang="en-US" dirty="0" smtClean="0"/>
                  <a:t>given by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calculated </a:t>
                </a:r>
                <a:r>
                  <a:rPr lang="en-US" dirty="0"/>
                  <a:t>from another numerical scheme for convenience. </a:t>
                </a:r>
                <a:endParaRPr lang="en-US" dirty="0" smtClean="0"/>
              </a:p>
              <a:p>
                <a:r>
                  <a:rPr lang="en-US" dirty="0" smtClean="0"/>
                  <a:t>The corresponding </a:t>
                </a:r>
                <a:r>
                  <a:rPr lang="en-US" dirty="0"/>
                  <a:t>function 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/>
                  <a:t>f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  <a:r>
                  <a:rPr lang="en-US" i="1" dirty="0"/>
                  <a:t>/W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 by</a:t>
                </a:r>
              </a:p>
              <a:p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/>
                  <a:t>Z </a:t>
                </a:r>
                <a:r>
                  <a:rPr lang="en-US" i="1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𝑥</m:t>
                        </m:r>
                        <m:r>
                          <a:rPr lang="en-US" altLang="zh-CN" i="1" baseline="30000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-1</a:t>
                </a:r>
                <a:r>
                  <a:rPr lang="en-US" altLang="zh-CN" dirty="0" smtClean="0"/>
                  <a:t>)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3" t="57008" r="37815" b="37212"/>
          <a:stretch/>
        </p:blipFill>
        <p:spPr bwMode="auto">
          <a:xfrm>
            <a:off x="1475656" y="3429000"/>
            <a:ext cx="4110713" cy="7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0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58688" y="9989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// An example of Monte Carlo simulation with the</a:t>
            </a:r>
          </a:p>
          <a:p>
            <a:r>
              <a:rPr lang="en-US" sz="1200" b="1" dirty="0"/>
              <a:t>// Metropolis scheme with integrand f(x) = x*x.</a:t>
            </a:r>
          </a:p>
          <a:p>
            <a:r>
              <a:rPr lang="en-US" sz="1200" b="1" dirty="0"/>
              <a:t>import </a:t>
            </a:r>
            <a:r>
              <a:rPr lang="en-US" sz="1200" b="1" dirty="0" err="1"/>
              <a:t>java.lang</a:t>
            </a:r>
            <a:r>
              <a:rPr lang="en-US" sz="1200" b="1" dirty="0"/>
              <a:t>.*;</a:t>
            </a:r>
          </a:p>
          <a:p>
            <a:r>
              <a:rPr lang="en-US" sz="1200" b="1" dirty="0"/>
              <a:t>import </a:t>
            </a:r>
            <a:r>
              <a:rPr lang="en-US" sz="1200" b="1" dirty="0" err="1"/>
              <a:t>java.util.Random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public class Carlo {</a:t>
            </a:r>
          </a:p>
          <a:p>
            <a:r>
              <a:rPr lang="en-US" sz="1200" b="1" dirty="0"/>
              <a:t>static final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nsize</a:t>
            </a:r>
            <a:r>
              <a:rPr lang="en-US" sz="1200" b="1" dirty="0"/>
              <a:t> = 10000;</a:t>
            </a:r>
          </a:p>
          <a:p>
            <a:r>
              <a:rPr lang="en-US" sz="1200" b="1" dirty="0"/>
              <a:t>static final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nskip</a:t>
            </a:r>
            <a:r>
              <a:rPr lang="en-US" sz="1200" b="1" dirty="0"/>
              <a:t> = 15;</a:t>
            </a:r>
          </a:p>
          <a:p>
            <a:r>
              <a:rPr lang="en-US" sz="1200" b="1" dirty="0"/>
              <a:t>static final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ntotal</a:t>
            </a:r>
            <a:r>
              <a:rPr lang="en-US" sz="1200" b="1" dirty="0"/>
              <a:t> = </a:t>
            </a:r>
            <a:r>
              <a:rPr lang="en-US" sz="1200" b="1" dirty="0" err="1"/>
              <a:t>nsize</a:t>
            </a:r>
            <a:r>
              <a:rPr lang="en-US" sz="1200" b="1" dirty="0"/>
              <a:t>*</a:t>
            </a:r>
            <a:r>
              <a:rPr lang="en-US" sz="1200" b="1" dirty="0" err="1"/>
              <a:t>nskip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static final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neq</a:t>
            </a:r>
            <a:r>
              <a:rPr lang="en-US" sz="1200" b="1" dirty="0"/>
              <a:t> = 10000;</a:t>
            </a:r>
          </a:p>
          <a:p>
            <a:r>
              <a:rPr lang="en-US" sz="1200" b="1" dirty="0"/>
              <a:t>static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iaccept</a:t>
            </a:r>
            <a:r>
              <a:rPr lang="en-US" sz="1200" b="1" dirty="0"/>
              <a:t> = 0;</a:t>
            </a:r>
          </a:p>
          <a:p>
            <a:r>
              <a:rPr lang="pl-PL" sz="1200" b="1" dirty="0"/>
              <a:t>static double x, w, h = 0.4, z = 0.46265167;</a:t>
            </a:r>
          </a:p>
          <a:p>
            <a:r>
              <a:rPr lang="en-US" sz="1200" b="1" dirty="0"/>
              <a:t>static Random r = new Random();</a:t>
            </a:r>
          </a:p>
          <a:p>
            <a:r>
              <a:rPr lang="en-US" sz="1200" b="1" dirty="0"/>
              <a:t>public static void main(String </a:t>
            </a:r>
            <a:r>
              <a:rPr lang="en-US" sz="1200" b="1" dirty="0" err="1"/>
              <a:t>argv</a:t>
            </a:r>
            <a:r>
              <a:rPr lang="en-US" sz="1200" b="1" dirty="0"/>
              <a:t>[]) {</a:t>
            </a:r>
          </a:p>
          <a:p>
            <a:r>
              <a:rPr lang="en-US" sz="1200" b="1" dirty="0"/>
              <a:t>x = </a:t>
            </a:r>
            <a:r>
              <a:rPr lang="en-US" sz="1200" b="1" dirty="0" err="1"/>
              <a:t>r.nextDouble</a:t>
            </a:r>
            <a:r>
              <a:rPr lang="en-US" sz="1200" b="1" dirty="0"/>
              <a:t>();</a:t>
            </a:r>
          </a:p>
          <a:p>
            <a:r>
              <a:rPr lang="en-US" sz="1200" b="1" dirty="0"/>
              <a:t>w = weight();</a:t>
            </a:r>
          </a:p>
          <a:p>
            <a:r>
              <a:rPr lang="en-US" sz="1200" b="1" dirty="0"/>
              <a:t>for (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=0; </a:t>
            </a:r>
            <a:r>
              <a:rPr lang="en-US" sz="1200" b="1" dirty="0" err="1"/>
              <a:t>i</a:t>
            </a:r>
            <a:r>
              <a:rPr lang="en-US" sz="1200" b="1" dirty="0"/>
              <a:t>&lt;</a:t>
            </a:r>
            <a:r>
              <a:rPr lang="en-US" sz="1200" b="1" dirty="0" err="1"/>
              <a:t>neq</a:t>
            </a:r>
            <a:r>
              <a:rPr lang="en-US" sz="1200" b="1" dirty="0"/>
              <a:t>; ++</a:t>
            </a:r>
            <a:r>
              <a:rPr lang="en-US" sz="1200" b="1" dirty="0" err="1"/>
              <a:t>i</a:t>
            </a:r>
            <a:r>
              <a:rPr lang="en-US" sz="1200" b="1" dirty="0"/>
              <a:t>) metropolis();</a:t>
            </a:r>
          </a:p>
          <a:p>
            <a:r>
              <a:rPr lang="en-US" sz="1200" b="1" dirty="0"/>
              <a:t>double s0 = 0;</a:t>
            </a:r>
          </a:p>
          <a:p>
            <a:r>
              <a:rPr lang="en-US" sz="1200" b="1" dirty="0"/>
              <a:t>double ds = 0;</a:t>
            </a:r>
          </a:p>
          <a:p>
            <a:r>
              <a:rPr lang="en-US" sz="1200" b="1" dirty="0" err="1"/>
              <a:t>iaccept</a:t>
            </a:r>
            <a:r>
              <a:rPr lang="en-US" sz="1200" b="1" dirty="0"/>
              <a:t> = 0;</a:t>
            </a:r>
          </a:p>
          <a:p>
            <a:r>
              <a:rPr lang="nn-NO" sz="1200" b="1" dirty="0"/>
              <a:t>for (int i=0; i&lt;ntotal; ++i) {</a:t>
            </a:r>
          </a:p>
          <a:p>
            <a:r>
              <a:rPr lang="en-US" sz="1200" b="1" dirty="0"/>
              <a:t>metropolis();</a:t>
            </a:r>
          </a:p>
          <a:p>
            <a:r>
              <a:rPr lang="en-US" sz="1200" b="1" dirty="0"/>
              <a:t>if (</a:t>
            </a:r>
            <a:r>
              <a:rPr lang="en-US" sz="1200" b="1" dirty="0" err="1"/>
              <a:t>i%nskip</a:t>
            </a:r>
            <a:r>
              <a:rPr lang="en-US" sz="1200" b="1" dirty="0"/>
              <a:t> == 0) {</a:t>
            </a:r>
          </a:p>
          <a:p>
            <a:r>
              <a:rPr lang="en-US" sz="1200" b="1" dirty="0"/>
              <a:t>double f = g(x);</a:t>
            </a:r>
          </a:p>
          <a:p>
            <a:r>
              <a:rPr lang="en-US" sz="1200" b="1" dirty="0"/>
              <a:t>s0 += f;</a:t>
            </a:r>
          </a:p>
          <a:p>
            <a:r>
              <a:rPr lang="en-US" sz="1200" b="1" dirty="0"/>
              <a:t>ds += f*f;</a:t>
            </a:r>
          </a:p>
          <a:p>
            <a:r>
              <a:rPr lang="en-US" sz="1200" b="1" dirty="0"/>
              <a:t>}</a:t>
            </a:r>
          </a:p>
          <a:p>
            <a:r>
              <a:rPr lang="en-US" sz="1200" b="1" dirty="0"/>
              <a:t>}</a:t>
            </a:r>
          </a:p>
          <a:p>
            <a:r>
              <a:rPr lang="en-US" sz="1200" b="1" dirty="0"/>
              <a:t>s0 /= </a:t>
            </a:r>
            <a:r>
              <a:rPr lang="en-US" sz="1200" b="1" dirty="0" err="1"/>
              <a:t>nsize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ds /= </a:t>
            </a:r>
            <a:r>
              <a:rPr lang="en-US" sz="1200" b="1" dirty="0" err="1"/>
              <a:t>nsize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ds = </a:t>
            </a:r>
            <a:r>
              <a:rPr lang="en-US" sz="1200" b="1" dirty="0" err="1"/>
              <a:t>Math.sqrt</a:t>
            </a:r>
            <a:r>
              <a:rPr lang="en-US" sz="1200" b="1" dirty="0"/>
              <a:t>(</a:t>
            </a:r>
            <a:r>
              <a:rPr lang="en-US" sz="1200" b="1" dirty="0" err="1"/>
              <a:t>Math.abs</a:t>
            </a:r>
            <a:r>
              <a:rPr lang="en-US" sz="1200" b="1" dirty="0"/>
              <a:t>(ds-s0*s0)/</a:t>
            </a:r>
            <a:r>
              <a:rPr lang="en-US" sz="1200" b="1" dirty="0" err="1"/>
              <a:t>nsize</a:t>
            </a:r>
            <a:r>
              <a:rPr lang="en-US" sz="1200" b="1" dirty="0"/>
              <a:t>);</a:t>
            </a:r>
          </a:p>
          <a:p>
            <a:r>
              <a:rPr lang="en-US" sz="1200" b="1" dirty="0"/>
              <a:t>s0 *= z;</a:t>
            </a:r>
          </a:p>
          <a:p>
            <a:r>
              <a:rPr lang="en-US" sz="1200" b="1" dirty="0"/>
              <a:t>ds *= z;</a:t>
            </a:r>
          </a:p>
          <a:p>
            <a:r>
              <a:rPr lang="en-US" sz="1200" b="1" dirty="0"/>
              <a:t>double accept = 100.0*</a:t>
            </a:r>
            <a:r>
              <a:rPr lang="en-US" sz="1200" b="1" dirty="0" err="1"/>
              <a:t>iaccept</a:t>
            </a:r>
            <a:r>
              <a:rPr lang="en-US" sz="1200" b="1" dirty="0"/>
              <a:t>/(</a:t>
            </a:r>
            <a:r>
              <a:rPr lang="en-US" sz="1200" b="1" dirty="0" err="1"/>
              <a:t>ntotal</a:t>
            </a:r>
            <a:r>
              <a:rPr lang="en-US" sz="1200" b="1" dirty="0"/>
              <a:t>);</a:t>
            </a:r>
          </a:p>
          <a:p>
            <a:r>
              <a:rPr lang="en-US" sz="1200" b="1" dirty="0" err="1"/>
              <a:t>System.out.println</a:t>
            </a:r>
            <a:r>
              <a:rPr lang="en-US" sz="1200" b="1" dirty="0"/>
              <a:t>("S = " + s0 + " +- " + ds);</a:t>
            </a:r>
          </a:p>
          <a:p>
            <a:r>
              <a:rPr lang="en-US" sz="1200" b="1" dirty="0" err="1"/>
              <a:t>System.out.println</a:t>
            </a:r>
            <a:r>
              <a:rPr lang="en-US" sz="1200" b="1" dirty="0"/>
              <a:t>("Accept rate = " + accept + "%");</a:t>
            </a:r>
          </a:p>
          <a:p>
            <a:r>
              <a:rPr lang="en-US" sz="1200" b="1" dirty="0"/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810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public static void metropolis() {</a:t>
            </a:r>
          </a:p>
          <a:p>
            <a:r>
              <a:rPr lang="en-US" b="1" dirty="0"/>
              <a:t>double </a:t>
            </a:r>
            <a:r>
              <a:rPr lang="en-US" b="1" dirty="0" err="1"/>
              <a:t>xold</a:t>
            </a:r>
            <a:r>
              <a:rPr lang="en-US" b="1" dirty="0"/>
              <a:t> = x;</a:t>
            </a:r>
          </a:p>
          <a:p>
            <a:r>
              <a:rPr lang="en-US" b="1" dirty="0"/>
              <a:t>x = x + 2*h*(</a:t>
            </a:r>
            <a:r>
              <a:rPr lang="en-US" b="1" dirty="0" err="1"/>
              <a:t>r.nextDouble</a:t>
            </a:r>
            <a:r>
              <a:rPr lang="en-US" b="1" dirty="0"/>
              <a:t>()-0.5);</a:t>
            </a:r>
          </a:p>
          <a:p>
            <a:r>
              <a:rPr lang="en-US" b="1" dirty="0"/>
              <a:t>if ((x&lt;0) || (x&gt;1)) x = </a:t>
            </a:r>
            <a:r>
              <a:rPr lang="en-US" b="1" dirty="0" err="1"/>
              <a:t>xold</a:t>
            </a:r>
            <a:r>
              <a:rPr lang="en-US" b="1" dirty="0"/>
              <a:t>;</a:t>
            </a:r>
          </a:p>
          <a:p>
            <a:r>
              <a:rPr lang="en-US" b="1" dirty="0"/>
              <a:t>else {</a:t>
            </a:r>
          </a:p>
          <a:p>
            <a:r>
              <a:rPr lang="en-US" b="1" dirty="0"/>
              <a:t>double </a:t>
            </a:r>
            <a:r>
              <a:rPr lang="en-US" b="1" dirty="0" err="1"/>
              <a:t>wnew</a:t>
            </a:r>
            <a:r>
              <a:rPr lang="en-US" b="1" dirty="0"/>
              <a:t> = weight();</a:t>
            </a:r>
          </a:p>
          <a:p>
            <a:r>
              <a:rPr lang="en-US" b="1" dirty="0"/>
              <a:t>if (</a:t>
            </a:r>
            <a:r>
              <a:rPr lang="en-US" b="1" dirty="0" err="1"/>
              <a:t>wnew</a:t>
            </a:r>
            <a:r>
              <a:rPr lang="en-US" b="1" dirty="0"/>
              <a:t> &gt; w*</a:t>
            </a:r>
            <a:r>
              <a:rPr lang="en-US" b="1" dirty="0" err="1"/>
              <a:t>r.nextDouble</a:t>
            </a:r>
            <a:r>
              <a:rPr lang="en-US" b="1" dirty="0"/>
              <a:t>()) {</a:t>
            </a:r>
          </a:p>
          <a:p>
            <a:r>
              <a:rPr lang="en-US" b="1" dirty="0"/>
              <a:t>w = </a:t>
            </a:r>
            <a:r>
              <a:rPr lang="en-US" b="1" dirty="0" err="1"/>
              <a:t>wnew</a:t>
            </a:r>
            <a:r>
              <a:rPr lang="en-US" b="1" dirty="0"/>
              <a:t>;</a:t>
            </a:r>
          </a:p>
          <a:p>
            <a:r>
              <a:rPr lang="en-US" b="1" dirty="0"/>
              <a:t>++</a:t>
            </a:r>
            <a:r>
              <a:rPr lang="en-US" b="1" dirty="0" err="1"/>
              <a:t>iaccept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else x = </a:t>
            </a:r>
            <a:r>
              <a:rPr lang="en-US" b="1" dirty="0" err="1"/>
              <a:t>xold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 weight() {</a:t>
            </a:r>
          </a:p>
          <a:p>
            <a:r>
              <a:rPr lang="en-US" b="1" dirty="0"/>
              <a:t>return </a:t>
            </a:r>
            <a:r>
              <a:rPr lang="en-US" b="1" dirty="0" err="1"/>
              <a:t>Math.exp</a:t>
            </a:r>
            <a:r>
              <a:rPr lang="en-US" b="1" dirty="0"/>
              <a:t>(x*x) - 1;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 g(double y) {</a:t>
            </a:r>
          </a:p>
          <a:p>
            <a:r>
              <a:rPr lang="en-US" b="1" dirty="0"/>
              <a:t>return y*y/(</a:t>
            </a:r>
            <a:r>
              <a:rPr lang="en-US" b="1" dirty="0" err="1"/>
              <a:t>Math.exp</a:t>
            </a:r>
            <a:r>
              <a:rPr lang="en-US" b="1" dirty="0"/>
              <a:t>(y*y)-1);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4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Calculus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heart of describing physical phenomena.</a:t>
            </a:r>
          </a:p>
          <a:p>
            <a:pPr lvl="1"/>
            <a:r>
              <a:rPr lang="en-US" dirty="0"/>
              <a:t>The velocity and the acceleration of a particle are the first-order and second-order time derivatives of the corresponding position vector…</a:t>
            </a:r>
          </a:p>
        </p:txBody>
      </p:sp>
    </p:spTree>
    <p:extLst>
      <p:ext uri="{BB962C8B-B14F-4D97-AF65-F5344CB8AC3E}">
        <p14:creationId xmlns:p14="http://schemas.microsoft.com/office/powerpoint/2010/main" val="53607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step </a:t>
            </a:r>
            <a:r>
              <a:rPr lang="en-US" dirty="0"/>
              <a:t>size is </a:t>
            </a:r>
            <a:r>
              <a:rPr lang="en-US" dirty="0" smtClean="0"/>
              <a:t>adjustable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it such that the accepting </a:t>
            </a:r>
            <a:r>
              <a:rPr lang="en-US" dirty="0" smtClean="0"/>
              <a:t>rate of </a:t>
            </a:r>
            <a:r>
              <a:rPr lang="en-US" dirty="0"/>
              <a:t>the new configurations is less than or around </a:t>
            </a:r>
            <a:r>
              <a:rPr lang="en-US" dirty="0" smtClean="0"/>
              <a:t>50%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 choice of accepting rate is compatible with considerations of speed </a:t>
            </a:r>
            <a:r>
              <a:rPr lang="en-US" dirty="0" smtClean="0"/>
              <a:t>and accuracy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can easily modify it to </a:t>
            </a:r>
            <a:r>
              <a:rPr lang="en-US" dirty="0" smtClean="0"/>
              <a:t>study other </a:t>
            </a:r>
            <a:r>
              <a:rPr lang="en-US" dirty="0"/>
              <a:t>problems</a:t>
            </a:r>
            <a:r>
              <a:rPr lang="en-US" dirty="0" smtClean="0"/>
              <a:t>.</a:t>
            </a:r>
          </a:p>
          <a:p>
            <a:pPr lvl="1"/>
            <a:r>
              <a:rPr lang="en-US" altLang="zh-CN" dirty="0" smtClean="0"/>
              <a:t>In practice how do we decide the step size when we run the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1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of the random sampling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Bad, really bad, error is proportional to N</a:t>
            </a:r>
            <a:r>
              <a:rPr lang="en-US" baseline="30000" dirty="0" smtClean="0"/>
              <a:t>-1/2</a:t>
            </a:r>
            <a:endParaRPr lang="en-US" dirty="0" smtClean="0"/>
          </a:p>
          <a:p>
            <a:r>
              <a:rPr lang="en-US" dirty="0" smtClean="0"/>
              <a:t>Trapezoid rule, error is proportional to N</a:t>
            </a:r>
            <a:r>
              <a:rPr lang="en-US" baseline="30000" dirty="0" smtClean="0"/>
              <a:t>-2</a:t>
            </a:r>
            <a:endParaRPr lang="en-US" dirty="0" smtClean="0"/>
          </a:p>
          <a:p>
            <a:r>
              <a:rPr lang="en-US" dirty="0" smtClean="0"/>
              <a:t>Advantage in multi-dimensional integrals!</a:t>
            </a:r>
          </a:p>
          <a:p>
            <a:r>
              <a:rPr lang="en-US" dirty="0" smtClean="0"/>
              <a:t>Suppose we have a many body system, for example 10 particles, then we have 30 dimensions! </a:t>
            </a:r>
          </a:p>
          <a:p>
            <a:r>
              <a:rPr lang="en-US" dirty="0" smtClean="0"/>
              <a:t>For random sampling method, error is just proportional to N</a:t>
            </a:r>
            <a:r>
              <a:rPr lang="en-US" baseline="30000" dirty="0" smtClean="0"/>
              <a:t>-1/2</a:t>
            </a:r>
            <a:endParaRPr lang="en-US" dirty="0" smtClean="0"/>
          </a:p>
          <a:p>
            <a:r>
              <a:rPr lang="en-US" dirty="0" smtClean="0"/>
              <a:t>For trapezoid rule, it is proportional to N</a:t>
            </a:r>
            <a:r>
              <a:rPr lang="en-US" baseline="30000" dirty="0" smtClean="0"/>
              <a:t>-2/d</a:t>
            </a:r>
            <a:r>
              <a:rPr lang="en-US" dirty="0" smtClean="0"/>
              <a:t>!</a:t>
            </a:r>
          </a:p>
          <a:p>
            <a:r>
              <a:rPr lang="en-US" dirty="0" smtClean="0"/>
              <a:t>Suppose we have 10</a:t>
            </a:r>
            <a:r>
              <a:rPr lang="en-US" baseline="30000" dirty="0" smtClean="0"/>
              <a:t>23</a:t>
            </a:r>
            <a:r>
              <a:rPr lang="en-US" dirty="0" smtClean="0"/>
              <a:t> particles!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1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an equation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 smtClean="0"/>
              <a:t>possible value </a:t>
            </a:r>
            <a:r>
              <a:rPr lang="en-US" dirty="0"/>
              <a:t>of </a:t>
            </a:r>
            <a:r>
              <a:rPr lang="en-US" i="1" dirty="0"/>
              <a:t>x </a:t>
            </a:r>
            <a:r>
              <a:rPr lang="en-US" dirty="0"/>
              <a:t>that ensures the equation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 smtClean="0"/>
              <a:t>0</a:t>
            </a:r>
          </a:p>
          <a:p>
            <a:r>
              <a:rPr lang="en-US" dirty="0" smtClean="0"/>
              <a:t>If </a:t>
            </a:r>
            <a:r>
              <a:rPr lang="en-US" dirty="0"/>
              <a:t>such a value exists, we call it a </a:t>
            </a:r>
            <a:r>
              <a:rPr lang="en-US" i="1" dirty="0"/>
              <a:t>root </a:t>
            </a:r>
            <a:r>
              <a:rPr lang="en-US" dirty="0"/>
              <a:t>or </a:t>
            </a:r>
            <a:r>
              <a:rPr lang="en-US" i="1" dirty="0"/>
              <a:t>zero </a:t>
            </a:r>
            <a:r>
              <a:rPr lang="en-US" dirty="0"/>
              <a:t>of </a:t>
            </a:r>
            <a:r>
              <a:rPr lang="en-US" dirty="0" smtClean="0"/>
              <a:t>the equation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iscuss </a:t>
            </a:r>
            <a:r>
              <a:rPr lang="en-US" dirty="0"/>
              <a:t>only single-variable problems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discussion of multivariable </a:t>
            </a:r>
            <a:r>
              <a:rPr lang="en-US" dirty="0" smtClean="0"/>
              <a:t>cases will be discussed later in</a:t>
            </a:r>
            <a:r>
              <a:rPr lang="en-US" dirty="0"/>
              <a:t> </a:t>
            </a:r>
            <a:r>
              <a:rPr lang="en-US" dirty="0" smtClean="0"/>
              <a:t>matrix </a:t>
            </a:r>
            <a:r>
              <a:rPr lang="en-US" dirty="0"/>
              <a:t>operations.</a:t>
            </a:r>
          </a:p>
        </p:txBody>
      </p:sp>
    </p:spTree>
    <p:extLst>
      <p:ext uri="{BB962C8B-B14F-4D97-AF65-F5344CB8AC3E}">
        <p14:creationId xmlns:p14="http://schemas.microsoft.com/office/powerpoint/2010/main" val="284919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Bisection method</a:t>
            </a:r>
            <a:br>
              <a:rPr lang="en-US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we know that there is </a:t>
            </a:r>
            <a:r>
              <a:rPr lang="en-US" sz="2400" dirty="0" smtClean="0"/>
              <a:t>one </a:t>
            </a:r>
            <a:r>
              <a:rPr lang="en-US" sz="2400" dirty="0"/>
              <a:t>root </a:t>
            </a:r>
            <a:r>
              <a:rPr lang="en-US" sz="2400" i="1" dirty="0"/>
              <a:t>x </a:t>
            </a:r>
            <a:r>
              <a:rPr lang="en-US" sz="2400" dirty="0"/>
              <a:t>= </a:t>
            </a:r>
            <a:r>
              <a:rPr lang="en-US" sz="2400" i="1" dirty="0"/>
              <a:t>x</a:t>
            </a:r>
            <a:r>
              <a:rPr lang="en-US" sz="2400" baseline="-25000" dirty="0"/>
              <a:t>r</a:t>
            </a:r>
            <a:r>
              <a:rPr lang="en-US" sz="2400" dirty="0"/>
              <a:t> in the region [</a:t>
            </a:r>
            <a:r>
              <a:rPr lang="en-US" sz="2400" i="1" dirty="0"/>
              <a:t>a, b</a:t>
            </a:r>
            <a:r>
              <a:rPr lang="en-US" sz="2400" dirty="0"/>
              <a:t>] for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 0,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i="1" dirty="0"/>
              <a:t>bisection method </a:t>
            </a:r>
            <a:r>
              <a:rPr lang="en-US" sz="2400" dirty="0"/>
              <a:t>to find it within a required accuracy. </a:t>
            </a:r>
          </a:p>
          <a:p>
            <a:r>
              <a:rPr lang="en-US" altLang="zh-CN" sz="2400" dirty="0" smtClean="0"/>
              <a:t>Very</a:t>
            </a:r>
            <a:r>
              <a:rPr lang="en-US" sz="2400" dirty="0" smtClean="0"/>
              <a:t> </a:t>
            </a:r>
            <a:r>
              <a:rPr lang="en-US" sz="2400" dirty="0"/>
              <a:t>intuitive </a:t>
            </a:r>
            <a:r>
              <a:rPr lang="en-US" sz="2400" dirty="0" smtClean="0"/>
              <a:t>and simple method.</a:t>
            </a:r>
          </a:p>
          <a:p>
            <a:r>
              <a:rPr lang="en-US" sz="2400" dirty="0" smtClean="0"/>
              <a:t>Because </a:t>
            </a:r>
            <a:r>
              <a:rPr lang="en-US" sz="2400" dirty="0"/>
              <a:t>there </a:t>
            </a:r>
            <a:r>
              <a:rPr lang="en-US" sz="2400" dirty="0" smtClean="0"/>
              <a:t>is a </a:t>
            </a:r>
            <a:r>
              <a:rPr lang="en-US" sz="2400" dirty="0"/>
              <a:t>root in the region,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)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dirty="0"/>
              <a:t>) </a:t>
            </a:r>
            <a:r>
              <a:rPr lang="en-US" sz="2400" i="1" dirty="0"/>
              <a:t>&lt; </a:t>
            </a:r>
            <a:r>
              <a:rPr lang="en-US" sz="2400" dirty="0"/>
              <a:t>0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divide </a:t>
            </a:r>
            <a:r>
              <a:rPr lang="en-US" sz="2400" dirty="0"/>
              <a:t>the region into two equal </a:t>
            </a:r>
            <a:r>
              <a:rPr lang="en-US" sz="2400" dirty="0" smtClean="0"/>
              <a:t>parts with 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= (</a:t>
            </a:r>
            <a:r>
              <a:rPr lang="en-US" sz="2400" i="1" dirty="0"/>
              <a:t>a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dirty="0"/>
              <a:t>)</a:t>
            </a:r>
            <a:r>
              <a:rPr lang="en-US" sz="2400" i="1" dirty="0"/>
              <a:t>/</a:t>
            </a:r>
            <a:r>
              <a:rPr lang="en-US" sz="2400" dirty="0"/>
              <a:t>2.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we have either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)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0) </a:t>
            </a:r>
            <a:r>
              <a:rPr lang="en-US" sz="2400" i="1" dirty="0"/>
              <a:t>&lt; </a:t>
            </a:r>
            <a:r>
              <a:rPr lang="en-US" sz="2400" dirty="0"/>
              <a:t>0 or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0)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dirty="0"/>
              <a:t>) </a:t>
            </a:r>
            <a:r>
              <a:rPr lang="en-US" sz="2400" i="1" dirty="0"/>
              <a:t>&lt; </a:t>
            </a:r>
            <a:r>
              <a:rPr lang="en-US" sz="2400" dirty="0"/>
              <a:t>0.</a:t>
            </a:r>
          </a:p>
          <a:p>
            <a:r>
              <a:rPr lang="en-US" sz="2400" dirty="0"/>
              <a:t>If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)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0) </a:t>
            </a:r>
            <a:r>
              <a:rPr lang="en-US" sz="2400" i="1" dirty="0"/>
              <a:t>&lt; </a:t>
            </a:r>
            <a:r>
              <a:rPr lang="en-US" sz="2400" dirty="0"/>
              <a:t>0, the next trial value is </a:t>
            </a:r>
            <a:r>
              <a:rPr lang="en-US" sz="2400" i="1" dirty="0"/>
              <a:t>x</a:t>
            </a:r>
            <a:r>
              <a:rPr lang="en-US" sz="2400" dirty="0"/>
              <a:t>1 = (</a:t>
            </a:r>
            <a:r>
              <a:rPr lang="en-US" sz="2400" i="1" dirty="0"/>
              <a:t>a </a:t>
            </a:r>
            <a:r>
              <a:rPr lang="en-US" sz="2400" dirty="0"/>
              <a:t>+ </a:t>
            </a:r>
            <a:r>
              <a:rPr lang="en-US" sz="2400" i="1" dirty="0"/>
              <a:t>x</a:t>
            </a:r>
            <a:r>
              <a:rPr lang="en-US" sz="2400" dirty="0"/>
              <a:t>0)</a:t>
            </a:r>
            <a:r>
              <a:rPr lang="en-US" sz="2400" i="1" dirty="0"/>
              <a:t>/</a:t>
            </a:r>
            <a:r>
              <a:rPr lang="en-US" sz="2400" dirty="0"/>
              <a:t>2; </a:t>
            </a:r>
            <a:endParaRPr lang="en-US" sz="2400" dirty="0" smtClean="0"/>
          </a:p>
          <a:p>
            <a:r>
              <a:rPr lang="en-US" sz="2400" dirty="0" smtClean="0"/>
              <a:t>otherwise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dirty="0"/>
              <a:t>1 </a:t>
            </a:r>
            <a:r>
              <a:rPr lang="en-US" sz="2400" dirty="0" smtClean="0"/>
              <a:t>= (</a:t>
            </a:r>
            <a:r>
              <a:rPr lang="en-US" sz="2400" i="1" dirty="0"/>
              <a:t>x</a:t>
            </a:r>
            <a:r>
              <a:rPr lang="en-US" sz="2400" dirty="0"/>
              <a:t>0 + </a:t>
            </a:r>
            <a:r>
              <a:rPr lang="en-US" sz="2400" i="1" dirty="0"/>
              <a:t>b</a:t>
            </a:r>
            <a:r>
              <a:rPr lang="en-US" sz="2400" dirty="0"/>
              <a:t>)</a:t>
            </a:r>
            <a:r>
              <a:rPr lang="en-US" sz="2400" i="1" dirty="0"/>
              <a:t>/</a:t>
            </a:r>
            <a:r>
              <a:rPr lang="en-US" sz="2400" dirty="0"/>
              <a:t>2. This procedure is repeated until the improvement on </a:t>
            </a:r>
            <a:r>
              <a:rPr lang="en-US" sz="2400" i="1" dirty="0"/>
              <a:t>x</a:t>
            </a:r>
            <a:r>
              <a:rPr lang="en-US" sz="2400" i="1" baseline="-25000" dirty="0"/>
              <a:t>k</a:t>
            </a:r>
            <a:r>
              <a:rPr lang="en-US" sz="2400" i="1" dirty="0"/>
              <a:t> </a:t>
            </a:r>
            <a:r>
              <a:rPr lang="en-US" sz="2400" dirty="0"/>
              <a:t>or | </a:t>
            </a:r>
            <a:r>
              <a:rPr lang="en-US" sz="2400" i="1" dirty="0"/>
              <a:t>f </a:t>
            </a:r>
            <a:r>
              <a:rPr lang="en-US" sz="2400" dirty="0"/>
              <a:t>(</a:t>
            </a:r>
            <a:r>
              <a:rPr lang="en-US" sz="2400" i="1" dirty="0" smtClean="0"/>
              <a:t>x</a:t>
            </a:r>
            <a:r>
              <a:rPr lang="en-US" sz="2400" i="1" baseline="-25000" dirty="0"/>
              <a:t>k</a:t>
            </a:r>
            <a:r>
              <a:rPr lang="en-US" sz="2400" i="1" dirty="0" smtClean="0"/>
              <a:t> </a:t>
            </a:r>
            <a:r>
              <a:rPr lang="en-US" sz="2400" dirty="0"/>
              <a:t>)| </a:t>
            </a:r>
            <a:r>
              <a:rPr lang="en-US" sz="2400" dirty="0" smtClean="0"/>
              <a:t>is less </a:t>
            </a:r>
            <a:r>
              <a:rPr lang="en-US" sz="2400" dirty="0"/>
              <a:t>than the given tolerance </a:t>
            </a:r>
            <a:r>
              <a:rPr lang="en-US" sz="2400" i="1" dirty="0"/>
              <a:t>δ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36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  <a:r>
              <a:rPr lang="en-US" i="1" dirty="0" smtClean="0"/>
              <a:t> </a:t>
            </a:r>
            <a:r>
              <a:rPr lang="en-US" dirty="0"/>
              <a:t>ln </a:t>
            </a:r>
            <a:r>
              <a:rPr lang="en-US" i="1" dirty="0"/>
              <a:t>x </a:t>
            </a:r>
            <a:r>
              <a:rPr lang="en-US" dirty="0"/>
              <a:t>−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</a:t>
            </a:r>
            <a:r>
              <a:rPr lang="en-US" i="1" dirty="0"/>
              <a:t>x </a:t>
            </a:r>
            <a:r>
              <a:rPr lang="en-US" dirty="0"/>
              <a:t>= 1,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−1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dirty="0" smtClean="0"/>
              <a:t>2, </a:t>
            </a:r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smtClean="0"/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ln 2 − 4 ≈ 1.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least one value </a:t>
            </a:r>
            <a:r>
              <a:rPr lang="en-US" i="1" dirty="0"/>
              <a:t>x</a:t>
            </a:r>
            <a:r>
              <a:rPr lang="en-US" baseline="-25000" dirty="0"/>
              <a:t>r</a:t>
            </a:r>
            <a:r>
              <a:rPr lang="en-US" dirty="0"/>
              <a:t> ∈ [1</a:t>
            </a:r>
            <a:r>
              <a:rPr lang="en-US" i="1" dirty="0"/>
              <a:t>, </a:t>
            </a:r>
            <a:r>
              <a:rPr lang="en-US" dirty="0"/>
              <a:t>2] that would make</a:t>
            </a:r>
          </a:p>
          <a:p>
            <a:pPr marL="0" indent="0">
              <a:buNone/>
            </a:pPr>
            <a:r>
              <a:rPr lang="en-US" i="1" dirty="0" smtClean="0"/>
              <a:t>   f </a:t>
            </a:r>
            <a:r>
              <a:rPr lang="en-US" dirty="0"/>
              <a:t>(</a:t>
            </a:r>
            <a:r>
              <a:rPr lang="en-US" i="1" dirty="0" smtClean="0"/>
              <a:t>x</a:t>
            </a:r>
            <a:r>
              <a:rPr lang="en-US" baseline="-25000" dirty="0"/>
              <a:t>r</a:t>
            </a:r>
            <a:r>
              <a:rPr lang="en-US" dirty="0" smtClean="0"/>
              <a:t>) </a:t>
            </a:r>
            <a:r>
              <a:rPr lang="en-US" dirty="0"/>
              <a:t>= 0.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neighborhood of </a:t>
            </a:r>
            <a:r>
              <a:rPr lang="en-US" i="1" dirty="0" smtClean="0"/>
              <a:t>x</a:t>
            </a:r>
            <a:r>
              <a:rPr lang="en-US" baseline="-25000" dirty="0"/>
              <a:t>r</a:t>
            </a:r>
            <a:r>
              <a:rPr lang="en-US" dirty="0" smtClean="0"/>
              <a:t>, </a:t>
            </a:r>
            <a:r>
              <a:rPr lang="en-US" dirty="0"/>
              <a:t>we have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r + </a:t>
            </a:r>
            <a:r>
              <a:rPr lang="en-US" i="1" dirty="0"/>
              <a:t>δ</a:t>
            </a:r>
            <a:r>
              <a:rPr lang="en-US" dirty="0"/>
              <a:t>) </a:t>
            </a:r>
            <a:r>
              <a:rPr lang="en-US" i="1" dirty="0"/>
              <a:t>&gt; </a:t>
            </a:r>
            <a:r>
              <a:rPr lang="en-US" dirty="0"/>
              <a:t>0 and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r − </a:t>
            </a:r>
            <a:r>
              <a:rPr lang="en-US" i="1" dirty="0"/>
              <a:t>δ</a:t>
            </a:r>
            <a:r>
              <a:rPr lang="en-US" dirty="0"/>
              <a:t>) </a:t>
            </a:r>
            <a:r>
              <a:rPr lang="en-US" i="1" dirty="0"/>
              <a:t>&lt; </a:t>
            </a:r>
            <a:r>
              <a:rPr lang="en-US" dirty="0"/>
              <a:t>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67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1219818"/>
            <a:ext cx="5310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// An example of searching for a root via the bisection</a:t>
            </a:r>
          </a:p>
          <a:p>
            <a:r>
              <a:rPr lang="en-US" b="1" dirty="0"/>
              <a:t>// method for f(x)=</a:t>
            </a:r>
            <a:r>
              <a:rPr lang="en-US" b="1" dirty="0" err="1"/>
              <a:t>exp</a:t>
            </a:r>
            <a:r>
              <a:rPr lang="en-US" b="1" dirty="0"/>
              <a:t>(x)*</a:t>
            </a:r>
            <a:r>
              <a:rPr lang="en-US" b="1" dirty="0" err="1"/>
              <a:t>ln</a:t>
            </a:r>
            <a:r>
              <a:rPr lang="en-US" b="1" dirty="0"/>
              <a:t>(x)-x*x=0.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Bisect {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it-IT" b="1" dirty="0"/>
              <a:t>double x = 0, del = 1e-6, a = 1, b = 2;</a:t>
            </a:r>
          </a:p>
          <a:p>
            <a:r>
              <a:rPr lang="en-US" b="1" dirty="0"/>
              <a:t>double dx = b-a;</a:t>
            </a:r>
          </a:p>
          <a:p>
            <a:r>
              <a:rPr lang="en-US" b="1" dirty="0" err="1"/>
              <a:t>int</a:t>
            </a:r>
            <a:r>
              <a:rPr lang="en-US" b="1" dirty="0"/>
              <a:t> k = 0;</a:t>
            </a:r>
          </a:p>
          <a:p>
            <a:r>
              <a:rPr lang="en-US" b="1" dirty="0"/>
              <a:t>while (</a:t>
            </a:r>
            <a:r>
              <a:rPr lang="en-US" b="1" dirty="0" err="1"/>
              <a:t>Math.abs</a:t>
            </a:r>
            <a:r>
              <a:rPr lang="en-US" b="1" dirty="0"/>
              <a:t>(dx) &gt; del) {</a:t>
            </a:r>
          </a:p>
          <a:p>
            <a:r>
              <a:rPr lang="en-US" b="1" dirty="0"/>
              <a:t>x = (</a:t>
            </a:r>
            <a:r>
              <a:rPr lang="en-US" b="1" dirty="0" err="1"/>
              <a:t>a+b</a:t>
            </a:r>
            <a:r>
              <a:rPr lang="en-US" b="1" dirty="0"/>
              <a:t>)/2</a:t>
            </a:r>
            <a:r>
              <a:rPr lang="en-US" b="1" dirty="0" smtClean="0"/>
              <a:t>;</a:t>
            </a:r>
          </a:p>
          <a:p>
            <a:r>
              <a:rPr lang="en-US" b="1" dirty="0"/>
              <a:t>if ((f(a)*f(x)) &lt; 0) {</a:t>
            </a:r>
          </a:p>
          <a:p>
            <a:r>
              <a:rPr lang="en-US" b="1" dirty="0"/>
              <a:t>b = x;</a:t>
            </a:r>
          </a:p>
          <a:p>
            <a:r>
              <a:rPr lang="en-US" b="1" dirty="0"/>
              <a:t>dx = b-a;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else {</a:t>
            </a:r>
          </a:p>
          <a:p>
            <a:r>
              <a:rPr lang="en-US" b="1" dirty="0"/>
              <a:t>a = x;</a:t>
            </a:r>
          </a:p>
          <a:p>
            <a:r>
              <a:rPr lang="en-US" b="1" dirty="0"/>
              <a:t>dx = b-a;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k++;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3995936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System.out.println</a:t>
            </a:r>
            <a:r>
              <a:rPr lang="en-US" b="1" dirty="0"/>
              <a:t>("Iteration number: " + k);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("Root obtained: " + x);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("Estimated error: " + dx);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Method to provide function f(x)=</a:t>
            </a:r>
            <a:r>
              <a:rPr lang="en-US" b="1" dirty="0" err="1"/>
              <a:t>exp</a:t>
            </a:r>
            <a:r>
              <a:rPr lang="en-US" b="1" dirty="0"/>
              <a:t>(x)*log(x)-x*x.</a:t>
            </a:r>
          </a:p>
          <a:p>
            <a:r>
              <a:rPr lang="en-US" b="1" dirty="0"/>
              <a:t>public static double f(double x) {</a:t>
            </a:r>
          </a:p>
          <a:p>
            <a:r>
              <a:rPr lang="en-US" b="1" dirty="0"/>
              <a:t>return </a:t>
            </a:r>
            <a:r>
              <a:rPr lang="en-US" b="1" dirty="0" err="1"/>
              <a:t>Math.exp</a:t>
            </a:r>
            <a:r>
              <a:rPr lang="en-US" b="1" dirty="0"/>
              <a:t>(x)*Math.log(x)-x*x;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7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Newton method</a:t>
            </a:r>
            <a:br>
              <a:rPr lang="en-US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linear approximation of a smooth function around </a:t>
            </a:r>
            <a:r>
              <a:rPr lang="en-US" dirty="0" smtClean="0"/>
              <a:t>its root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Taylor expansion near the </a:t>
            </a:r>
            <a:r>
              <a:rPr lang="en-US" dirty="0"/>
              <a:t>root </a:t>
            </a:r>
            <a:r>
              <a:rPr lang="en-US" i="1" dirty="0"/>
              <a:t>x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i="1" dirty="0"/>
              <a:t>f 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baseline="-25000" dirty="0"/>
              <a:t>r</a:t>
            </a:r>
            <a:r>
              <a:rPr lang="en-US" dirty="0" smtClean="0"/>
              <a:t>) </a:t>
            </a:r>
            <a:r>
              <a:rPr lang="en-US" dirty="0">
                <a:latin typeface="Cambria Math"/>
                <a:ea typeface="Cambria Math"/>
              </a:rPr>
              <a:t>≃</a:t>
            </a:r>
            <a:r>
              <a:rPr lang="en-US" dirty="0" smtClean="0"/>
              <a:t> </a:t>
            </a:r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(</a:t>
            </a:r>
            <a:r>
              <a:rPr lang="en-US" i="1" dirty="0"/>
              <a:t>x</a:t>
            </a:r>
            <a:r>
              <a:rPr lang="en-US" baseline="-25000" dirty="0"/>
              <a:t>r</a:t>
            </a:r>
            <a:r>
              <a:rPr lang="en-US" dirty="0"/>
              <a:t> − 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f </a:t>
            </a:r>
            <a:r>
              <a:rPr lang="en-US" i="1" dirty="0" smtClean="0"/>
              <a:t>‘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/>
              <a:t>)+· · · = </a:t>
            </a:r>
            <a:r>
              <a:rPr lang="en-US" dirty="0" smtClean="0"/>
              <a:t>0</a:t>
            </a:r>
            <a:endParaRPr lang="en-US" dirty="0"/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:  </a:t>
            </a:r>
            <a:r>
              <a:rPr lang="en-US" dirty="0"/>
              <a:t>a trial value for the root of </a:t>
            </a:r>
            <a:r>
              <a:rPr lang="en-US" i="1" dirty="0"/>
              <a:t>x</a:t>
            </a:r>
            <a:r>
              <a:rPr lang="en-US" baseline="-25000" dirty="0"/>
              <a:t>r</a:t>
            </a:r>
            <a:r>
              <a:rPr lang="en-US" dirty="0" smtClean="0"/>
              <a:t> </a:t>
            </a:r>
            <a:r>
              <a:rPr lang="en-US" dirty="0"/>
              <a:t>at the </a:t>
            </a:r>
            <a:r>
              <a:rPr lang="en-US" i="1" dirty="0" err="1"/>
              <a:t>k</a:t>
            </a:r>
            <a:r>
              <a:rPr lang="en-US" dirty="0" err="1"/>
              <a:t>th</a:t>
            </a:r>
            <a:r>
              <a:rPr lang="en-US" dirty="0"/>
              <a:t> step and </a:t>
            </a:r>
            <a:r>
              <a:rPr lang="en-US" dirty="0" smtClean="0"/>
              <a:t>the approximate </a:t>
            </a:r>
            <a:r>
              <a:rPr lang="en-US" dirty="0"/>
              <a:t>value of the next step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 can be derived from</a:t>
            </a:r>
          </a:p>
          <a:p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) =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) + (</a:t>
            </a:r>
            <a:r>
              <a:rPr lang="en-US" i="1" dirty="0" smtClean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) </a:t>
            </a:r>
            <a:r>
              <a:rPr lang="en-US" i="1" dirty="0" smtClean="0"/>
              <a:t>f’ </a:t>
            </a:r>
            <a:r>
              <a:rPr lang="en-US" dirty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) </a:t>
            </a:r>
            <a:r>
              <a:rPr lang="en-US" dirty="0" smtClean="0">
                <a:latin typeface="Cambria Math"/>
                <a:ea typeface="Cambria Math"/>
              </a:rPr>
              <a:t>≃0</a:t>
            </a:r>
            <a:endParaRPr lang="en-US" dirty="0" smtClean="0"/>
          </a:p>
          <a:p>
            <a:r>
              <a:rPr lang="en-US" dirty="0" smtClean="0"/>
              <a:t>Therefore, </a:t>
            </a:r>
            <a:endParaRPr lang="en-US" dirty="0"/>
          </a:p>
          <a:p>
            <a:r>
              <a:rPr lang="en-US" i="1" dirty="0" smtClean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−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i="1" dirty="0" smtClean="0"/>
              <a:t>/ f</a:t>
            </a:r>
            <a:r>
              <a:rPr lang="en-US" i="1" baseline="-25000" dirty="0" smtClean="0"/>
              <a:t>k</a:t>
            </a:r>
            <a:r>
              <a:rPr lang="en-US" i="1" dirty="0" smtClean="0"/>
              <a:t>‘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i="1" dirty="0"/>
              <a:t>k </a:t>
            </a:r>
            <a:r>
              <a:rPr lang="en-US" dirty="0"/>
              <a:t>= 0</a:t>
            </a:r>
            <a:r>
              <a:rPr lang="en-US" i="1" dirty="0"/>
              <a:t>, </a:t>
            </a:r>
            <a:r>
              <a:rPr lang="en-US" dirty="0"/>
              <a:t>1</a:t>
            </a:r>
            <a:r>
              <a:rPr lang="en-US" i="1" dirty="0"/>
              <a:t>, . . . . </a:t>
            </a:r>
            <a:endParaRPr lang="en-US" i="1" dirty="0" smtClean="0"/>
          </a:p>
          <a:p>
            <a:r>
              <a:rPr lang="en-US" dirty="0" smtClean="0"/>
              <a:t>Here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i="1" dirty="0"/>
              <a:t> 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above iterative </a:t>
            </a:r>
            <a:r>
              <a:rPr lang="en-US" dirty="0"/>
              <a:t>scheme is known as the </a:t>
            </a:r>
            <a:r>
              <a:rPr lang="en-US" i="1" dirty="0"/>
              <a:t>Newton </a:t>
            </a:r>
            <a:r>
              <a:rPr lang="en-US" i="1" dirty="0" smtClean="0"/>
              <a:t>method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/>
              <a:t>Newton–</a:t>
            </a:r>
            <a:r>
              <a:rPr lang="en-US" i="1" dirty="0" err="1"/>
              <a:t>Raphson</a:t>
            </a:r>
            <a:r>
              <a:rPr lang="en-US" i="1" dirty="0"/>
              <a:t> </a:t>
            </a:r>
            <a:r>
              <a:rPr lang="en-US" i="1" dirty="0" smtClean="0"/>
              <a:t>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6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above equation is equivalent </a:t>
            </a:r>
            <a:r>
              <a:rPr lang="en-US" dirty="0" smtClean="0"/>
              <a:t>to approximating </a:t>
            </a:r>
            <a:r>
              <a:rPr lang="en-US" dirty="0"/>
              <a:t>the root by drawing a tangent to the curve at the point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 smtClean="0"/>
              <a:t>taking 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as the tangent’s intercept on the </a:t>
            </a:r>
            <a:r>
              <a:rPr lang="en-US" i="1" dirty="0"/>
              <a:t>x </a:t>
            </a:r>
            <a:r>
              <a:rPr lang="en-US" dirty="0"/>
              <a:t>axis.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31818" r="29723" b="34091"/>
          <a:stretch/>
        </p:blipFill>
        <p:spPr bwMode="auto">
          <a:xfrm>
            <a:off x="1115616" y="3933056"/>
            <a:ext cx="4682836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58847"/>
            <a:ext cx="56703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// An example of searching for a root via the Newton method</a:t>
            </a:r>
          </a:p>
          <a:p>
            <a:r>
              <a:rPr lang="en-US" b="1" dirty="0"/>
              <a:t>// for f(x)=</a:t>
            </a:r>
            <a:r>
              <a:rPr lang="en-US" b="1" dirty="0" err="1"/>
              <a:t>exp</a:t>
            </a:r>
            <a:r>
              <a:rPr lang="en-US" b="1" dirty="0"/>
              <a:t>(x)*</a:t>
            </a:r>
            <a:r>
              <a:rPr lang="en-US" b="1" dirty="0" err="1"/>
              <a:t>ln</a:t>
            </a:r>
            <a:r>
              <a:rPr lang="en-US" b="1" dirty="0"/>
              <a:t>(x)-x*x=0.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Newton {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it-IT" b="1" dirty="0"/>
              <a:t>double del = 1e-6, a = 1, b = 2;</a:t>
            </a:r>
          </a:p>
          <a:p>
            <a:r>
              <a:rPr lang="en-US" b="1" dirty="0"/>
              <a:t>double dx = b-a, x=(</a:t>
            </a:r>
            <a:r>
              <a:rPr lang="en-US" b="1" dirty="0" err="1"/>
              <a:t>a+b</a:t>
            </a:r>
            <a:r>
              <a:rPr lang="en-US" b="1" dirty="0"/>
              <a:t>)/2;</a:t>
            </a:r>
          </a:p>
          <a:p>
            <a:r>
              <a:rPr lang="en-US" b="1" dirty="0" err="1"/>
              <a:t>int</a:t>
            </a:r>
            <a:r>
              <a:rPr lang="en-US" b="1" dirty="0"/>
              <a:t> k = 0;</a:t>
            </a:r>
          </a:p>
          <a:p>
            <a:r>
              <a:rPr lang="en-US" b="1" dirty="0"/>
              <a:t>while (</a:t>
            </a:r>
            <a:r>
              <a:rPr lang="en-US" b="1" dirty="0" err="1"/>
              <a:t>Math.abs</a:t>
            </a:r>
            <a:r>
              <a:rPr lang="en-US" b="1" dirty="0"/>
              <a:t>(dx) &gt; del) {</a:t>
            </a:r>
          </a:p>
          <a:p>
            <a:r>
              <a:rPr lang="en-US" b="1" dirty="0"/>
              <a:t>dx = f(x)/d(x);</a:t>
            </a:r>
          </a:p>
          <a:p>
            <a:r>
              <a:rPr lang="en-US" b="1" dirty="0"/>
              <a:t>x -= dx;</a:t>
            </a:r>
          </a:p>
          <a:p>
            <a:r>
              <a:rPr lang="en-US" b="1" dirty="0"/>
              <a:t>k++;</a:t>
            </a:r>
          </a:p>
          <a:p>
            <a:r>
              <a:rPr lang="en-US" b="1" dirty="0"/>
              <a:t>}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("Iteration number: " + k);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("Root obtained: " + x);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("Estimated error: " + dx);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 f(double x) {...}</a:t>
            </a:r>
          </a:p>
          <a:p>
            <a:r>
              <a:rPr lang="en-US" b="1" dirty="0"/>
              <a:t>// Method to provide the derivative f'(x).</a:t>
            </a:r>
          </a:p>
          <a:p>
            <a:r>
              <a:rPr lang="en-US" b="1" dirty="0"/>
              <a:t>public static double d(double x) {</a:t>
            </a:r>
          </a:p>
          <a:p>
            <a:r>
              <a:rPr lang="en-US" b="1" dirty="0"/>
              <a:t>return </a:t>
            </a:r>
            <a:r>
              <a:rPr lang="en-US" b="1" dirty="0" err="1"/>
              <a:t>Math.exp</a:t>
            </a:r>
            <a:r>
              <a:rPr lang="en-US" b="1" dirty="0"/>
              <a:t>(x)*(Math.log(x)+1/x)-2*x;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5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root </a:t>
            </a:r>
            <a:r>
              <a:rPr lang="en-US" dirty="0" smtClean="0"/>
              <a:t>= </a:t>
            </a:r>
            <a:r>
              <a:rPr lang="en-US" dirty="0"/>
              <a:t>1</a:t>
            </a:r>
            <a:r>
              <a:rPr lang="en-US" i="1" dirty="0"/>
              <a:t>.</a:t>
            </a:r>
            <a:r>
              <a:rPr lang="en-US" dirty="0"/>
              <a:t>694 600 92 after only five </a:t>
            </a:r>
            <a:r>
              <a:rPr lang="en-US" dirty="0" smtClean="0"/>
              <a:t>iterations</a:t>
            </a:r>
            <a:r>
              <a:rPr lang="en-US" dirty="0"/>
              <a:t>!</a:t>
            </a:r>
            <a:endParaRPr lang="en-US" dirty="0" smtClean="0"/>
          </a:p>
          <a:p>
            <a:r>
              <a:rPr lang="en-US" dirty="0" smtClean="0"/>
              <a:t>more efficient</a:t>
            </a:r>
          </a:p>
          <a:p>
            <a:r>
              <a:rPr lang="en-US" dirty="0" smtClean="0"/>
              <a:t>The </a:t>
            </a:r>
            <a:r>
              <a:rPr lang="en-US" dirty="0"/>
              <a:t>error is </a:t>
            </a:r>
            <a:r>
              <a:rPr lang="en-US" dirty="0" smtClean="0"/>
              <a:t>much</a:t>
            </a:r>
            <a:r>
              <a:rPr lang="en-US" dirty="0"/>
              <a:t> </a:t>
            </a:r>
            <a:r>
              <a:rPr lang="en-US" dirty="0" smtClean="0"/>
              <a:t>smaller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even </a:t>
            </a:r>
            <a:r>
              <a:rPr lang="en-US" dirty="0" smtClean="0"/>
              <a:t>though we </a:t>
            </a:r>
            <a:r>
              <a:rPr lang="en-US" dirty="0"/>
              <a:t>have started the search at </a:t>
            </a:r>
            <a:r>
              <a:rPr lang="en-US" dirty="0" smtClean="0"/>
              <a:t>the </a:t>
            </a:r>
            <a:r>
              <a:rPr lang="en-US" dirty="0"/>
              <a:t>same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 much smaller number of steps. </a:t>
            </a:r>
            <a:endParaRPr lang="en-US" dirty="0" smtClean="0"/>
          </a:p>
          <a:p>
            <a:r>
              <a:rPr lang="en-US" dirty="0" smtClean="0"/>
              <a:t>Each</a:t>
            </a:r>
            <a:r>
              <a:rPr lang="en-US" dirty="0"/>
              <a:t> </a:t>
            </a:r>
            <a:r>
              <a:rPr lang="en-US" dirty="0" err="1" smtClean="0"/>
              <a:t>newstep</a:t>
            </a:r>
            <a:r>
              <a:rPr lang="en-US" dirty="0" smtClean="0"/>
              <a:t> </a:t>
            </a:r>
            <a:r>
              <a:rPr lang="en-US" dirty="0"/>
              <a:t>size </a:t>
            </a:r>
            <a:r>
              <a:rPr lang="en-US" dirty="0" smtClean="0"/>
              <a:t>in </a:t>
            </a:r>
            <a:r>
              <a:rPr lang="en-US" dirty="0"/>
              <a:t>the Newton method is determined </a:t>
            </a:r>
            <a:r>
              <a:rPr lang="en-US" dirty="0" smtClean="0"/>
              <a:t>by </a:t>
            </a:r>
            <a:r>
              <a:rPr lang="en-US" dirty="0"/>
              <a:t>the ratio of the value and the slope of the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same function value, a large step is created for the small-slope </a:t>
            </a:r>
            <a:r>
              <a:rPr lang="en-US" dirty="0" smtClean="0"/>
              <a:t>case</a:t>
            </a:r>
            <a:endParaRPr lang="en-US" dirty="0"/>
          </a:p>
          <a:p>
            <a:r>
              <a:rPr lang="en-US" dirty="0"/>
              <a:t>a small step is made for the large-slope case. This ensures an efficient update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Important to understand this algorithm to finish PROJ A. 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We may not know the form of the derivative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Numerical differentiation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Taylor </a:t>
            </a:r>
            <a:r>
              <a:rPr lang="en-US" dirty="0" err="1"/>
              <a:t>exapnsion</a:t>
            </a:r>
            <a:r>
              <a:rPr lang="en-US" dirty="0"/>
              <a:t>:</a:t>
            </a:r>
          </a:p>
          <a:p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sz="1200" dirty="0"/>
              <a:t>0</a:t>
            </a:r>
            <a:r>
              <a:rPr lang="en-US" dirty="0"/>
              <a:t>) + (</a:t>
            </a:r>
            <a:r>
              <a:rPr lang="en-US" i="1" dirty="0"/>
              <a:t>x </a:t>
            </a:r>
            <a:r>
              <a:rPr lang="en-US" dirty="0"/>
              <a:t>− </a:t>
            </a:r>
            <a:r>
              <a:rPr lang="en-US" i="1" dirty="0"/>
              <a:t>x</a:t>
            </a:r>
            <a:r>
              <a:rPr lang="en-US" sz="1200" dirty="0"/>
              <a:t>0</a:t>
            </a:r>
            <a:r>
              <a:rPr lang="en-US" dirty="0"/>
              <a:t>) </a:t>
            </a:r>
            <a:r>
              <a:rPr lang="en-US" i="1" dirty="0"/>
              <a:t>f ‘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sz="1200" dirty="0"/>
              <a:t>0</a:t>
            </a:r>
            <a:r>
              <a:rPr lang="en-US" dirty="0"/>
              <a:t>) + (</a:t>
            </a:r>
            <a:r>
              <a:rPr lang="en-US" i="1" dirty="0"/>
              <a:t>x </a:t>
            </a:r>
            <a:r>
              <a:rPr lang="en-US" dirty="0"/>
              <a:t>− </a:t>
            </a:r>
            <a:r>
              <a:rPr lang="en-US" i="1" dirty="0"/>
              <a:t>x</a:t>
            </a:r>
            <a:r>
              <a:rPr lang="en-US" sz="1200" dirty="0"/>
              <a:t>0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/2! </a:t>
            </a:r>
            <a:r>
              <a:rPr lang="en-US" i="1" dirty="0"/>
              <a:t>f’’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sz="1200" dirty="0"/>
              <a:t>0</a:t>
            </a:r>
            <a:r>
              <a:rPr lang="en-US" dirty="0"/>
              <a:t>)+ · ·</a:t>
            </a:r>
          </a:p>
          <a:p>
            <a:r>
              <a:rPr lang="en-US" dirty="0"/>
              <a:t>The first-order derivative of a single-variable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around a point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defined from the limit</a:t>
            </a:r>
          </a:p>
          <a:p>
            <a:pPr lvl="1"/>
            <a:r>
              <a:rPr lang="en-US" i="1" dirty="0"/>
              <a:t>f ‘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) = </a:t>
            </a:r>
            <a:r>
              <a:rPr lang="en-US" dirty="0" err="1"/>
              <a:t>lim</a:t>
            </a:r>
            <a:r>
              <a:rPr lang="en-US" dirty="0"/>
              <a:t> (</a:t>
            </a:r>
            <a:r>
              <a:rPr lang="el-GR" sz="3300" dirty="0">
                <a:solidFill>
                  <a:prstClr val="black"/>
                </a:solidFill>
              </a:rPr>
              <a:t>Δ </a:t>
            </a:r>
            <a:r>
              <a:rPr lang="en-US" i="1" dirty="0"/>
              <a:t>x</a:t>
            </a:r>
            <a:r>
              <a:rPr lang="en-US" dirty="0"/>
              <a:t>→0) [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) −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)] / </a:t>
            </a:r>
            <a:r>
              <a:rPr lang="el-GR" dirty="0"/>
              <a:t>Δ </a:t>
            </a:r>
            <a:r>
              <a:rPr lang="en-US" i="1" dirty="0"/>
              <a:t>x</a:t>
            </a:r>
          </a:p>
          <a:p>
            <a:r>
              <a:rPr lang="en-US" dirty="0"/>
              <a:t>divide the space into discrete points </a:t>
            </a:r>
            <a:r>
              <a:rPr lang="en-US" i="1" dirty="0"/>
              <a:t>x</a:t>
            </a:r>
            <a:r>
              <a:rPr lang="en-US" sz="1800" i="1" dirty="0"/>
              <a:t>i</a:t>
            </a:r>
            <a:r>
              <a:rPr lang="en-US" sz="1200" i="1" dirty="0"/>
              <a:t>  </a:t>
            </a:r>
            <a:r>
              <a:rPr lang="en-US" dirty="0"/>
              <a:t>with evenly spaced intervals, h. </a:t>
            </a:r>
          </a:p>
          <a:p>
            <a:pPr lvl="1"/>
            <a:r>
              <a:rPr lang="pt-BR" dirty="0"/>
              <a:t>f </a:t>
            </a:r>
            <a:r>
              <a:rPr lang="pt-BR" baseline="-25000" dirty="0"/>
              <a:t>i</a:t>
            </a:r>
            <a:r>
              <a:rPr lang="pt-BR" dirty="0"/>
              <a:t>’= (f</a:t>
            </a:r>
            <a:r>
              <a:rPr lang="pt-BR" baseline="-25000" dirty="0"/>
              <a:t>i+1</a:t>
            </a:r>
            <a:r>
              <a:rPr lang="pt-BR" dirty="0"/>
              <a:t> − f</a:t>
            </a:r>
            <a:r>
              <a:rPr lang="pt-BR" baseline="-25000" dirty="0"/>
              <a:t>i</a:t>
            </a:r>
            <a:r>
              <a:rPr lang="pt-BR" dirty="0"/>
              <a:t>)/h + O(h).</a:t>
            </a:r>
          </a:p>
          <a:p>
            <a:r>
              <a:rPr lang="pt-BR" dirty="0"/>
              <a:t>Can be improved if we expand around i+1 and i-1:</a:t>
            </a:r>
          </a:p>
          <a:p>
            <a:pPr lvl="1"/>
            <a:r>
              <a:rPr lang="pt-BR" dirty="0"/>
              <a:t>f </a:t>
            </a:r>
            <a:r>
              <a:rPr lang="pt-BR" baseline="-25000" dirty="0"/>
              <a:t>i</a:t>
            </a:r>
            <a:r>
              <a:rPr lang="pt-BR" dirty="0"/>
              <a:t>’= (f</a:t>
            </a:r>
            <a:r>
              <a:rPr lang="pt-BR" baseline="-25000" dirty="0"/>
              <a:t>i+1</a:t>
            </a:r>
            <a:r>
              <a:rPr lang="pt-BR" dirty="0"/>
              <a:t> − f</a:t>
            </a:r>
            <a:r>
              <a:rPr lang="pt-BR" baseline="-25000" dirty="0"/>
              <a:t>i-1</a:t>
            </a:r>
            <a:r>
              <a:rPr lang="pt-BR" dirty="0"/>
              <a:t>)/2h+ O(h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73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simple improvement.</a:t>
            </a:r>
          </a:p>
          <a:p>
            <a:pPr lvl="1"/>
            <a:r>
              <a:rPr lang="en-US" dirty="0" smtClean="0"/>
              <a:t>Just replace F’ with a two point formula for the first order derivative. </a:t>
            </a:r>
          </a:p>
          <a:p>
            <a:pPr lvl="1"/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i="1" dirty="0"/>
              <a:t> </a:t>
            </a:r>
            <a:r>
              <a:rPr lang="en-US" dirty="0"/>
              <a:t>− (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−1</a:t>
            </a:r>
            <a:r>
              <a:rPr lang="en-US" dirty="0"/>
              <a:t>) </a:t>
            </a:r>
            <a:r>
              <a:rPr lang="en-US" i="1" dirty="0"/>
              <a:t>f</a:t>
            </a:r>
            <a:r>
              <a:rPr lang="en-US" i="1" baseline="-25000" dirty="0"/>
              <a:t>k</a:t>
            </a:r>
            <a:r>
              <a:rPr lang="en-US" i="1" dirty="0"/>
              <a:t>/</a:t>
            </a:r>
            <a:r>
              <a:rPr lang="en-US" dirty="0"/>
              <a:t>( </a:t>
            </a:r>
            <a:r>
              <a:rPr lang="en-US" i="1" dirty="0" smtClean="0"/>
              <a:t>f</a:t>
            </a:r>
            <a:r>
              <a:rPr lang="en-US" i="1" baseline="-25000" dirty="0"/>
              <a:t>k</a:t>
            </a:r>
            <a:r>
              <a:rPr lang="en-US" i="1" dirty="0" smtClean="0"/>
              <a:t> </a:t>
            </a:r>
            <a:r>
              <a:rPr lang="en-US" dirty="0"/>
              <a:t>− </a:t>
            </a:r>
            <a:r>
              <a:rPr lang="en-US" i="1" dirty="0" smtClean="0"/>
              <a:t>f</a:t>
            </a:r>
            <a:r>
              <a:rPr lang="en-US" i="1" baseline="-25000" dirty="0" smtClean="0"/>
              <a:t>k-1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Known as secant method or discrete Newton method. </a:t>
            </a:r>
          </a:p>
          <a:p>
            <a:r>
              <a:rPr lang="en-US" i="1" dirty="0" smtClean="0"/>
              <a:t>Disadvantage:</a:t>
            </a:r>
          </a:p>
          <a:p>
            <a:pPr lvl="1"/>
            <a:r>
              <a:rPr lang="en-US" i="1" dirty="0" smtClean="0"/>
              <a:t>Need two points to start. </a:t>
            </a:r>
          </a:p>
          <a:p>
            <a:r>
              <a:rPr lang="en-US" i="1" dirty="0" smtClean="0"/>
              <a:t>Advantage:</a:t>
            </a:r>
          </a:p>
          <a:p>
            <a:pPr lvl="1"/>
            <a:r>
              <a:rPr lang="en-US" i="1" dirty="0" smtClean="0"/>
              <a:t>Don’t need to have the knowledge of the first derivative!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00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39552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763688" y="302359"/>
            <a:ext cx="64831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// An example of searching for a root via the secant method</a:t>
            </a:r>
          </a:p>
          <a:p>
            <a:r>
              <a:rPr lang="en-US" sz="1400" b="1" dirty="0"/>
              <a:t>// for f(x)=</a:t>
            </a:r>
            <a:r>
              <a:rPr lang="en-US" sz="1400" b="1" dirty="0" err="1"/>
              <a:t>exp</a:t>
            </a:r>
            <a:r>
              <a:rPr lang="en-US" sz="1400" b="1" dirty="0"/>
              <a:t>(x)*</a:t>
            </a:r>
            <a:r>
              <a:rPr lang="en-US" sz="1400" b="1" dirty="0" err="1"/>
              <a:t>ln</a:t>
            </a:r>
            <a:r>
              <a:rPr lang="en-US" sz="1400" b="1" dirty="0"/>
              <a:t>(x)-x*x=0.</a:t>
            </a:r>
          </a:p>
          <a:p>
            <a:r>
              <a:rPr lang="en-US" sz="1400" b="1" dirty="0"/>
              <a:t>import </a:t>
            </a:r>
            <a:r>
              <a:rPr lang="en-US" sz="1400" b="1" dirty="0" err="1"/>
              <a:t>java.lang</a:t>
            </a:r>
            <a:r>
              <a:rPr lang="en-US" sz="1400" b="1" dirty="0"/>
              <a:t>.*;</a:t>
            </a:r>
          </a:p>
          <a:p>
            <a:r>
              <a:rPr lang="en-US" sz="1400" b="1" dirty="0"/>
              <a:t>public class Root {</a:t>
            </a:r>
          </a:p>
          <a:p>
            <a:r>
              <a:rPr lang="en-US" sz="1400" b="1" dirty="0"/>
              <a:t>public static void main(String </a:t>
            </a:r>
            <a:r>
              <a:rPr lang="en-US" sz="1400" b="1" dirty="0" err="1"/>
              <a:t>argv</a:t>
            </a:r>
            <a:r>
              <a:rPr lang="en-US" sz="1400" b="1" dirty="0"/>
              <a:t>[]) {</a:t>
            </a:r>
          </a:p>
          <a:p>
            <a:r>
              <a:rPr lang="it-IT" sz="1400" b="1" dirty="0"/>
              <a:t>double del = 1e-6, a = 1, b = 2;</a:t>
            </a:r>
          </a:p>
          <a:p>
            <a:r>
              <a:rPr lang="en-US" sz="1400" b="1" dirty="0"/>
              <a:t>double dx = (b-a)/10, x = (</a:t>
            </a:r>
            <a:r>
              <a:rPr lang="en-US" sz="1400" b="1" dirty="0" err="1"/>
              <a:t>a+b</a:t>
            </a:r>
            <a:r>
              <a:rPr lang="en-US" sz="1400" b="1" dirty="0"/>
              <a:t>)/2;</a:t>
            </a:r>
          </a:p>
          <a:p>
            <a:r>
              <a:rPr lang="en-US" sz="1400" b="1" dirty="0" err="1"/>
              <a:t>int</a:t>
            </a:r>
            <a:r>
              <a:rPr lang="en-US" sz="1400" b="1" dirty="0"/>
              <a:t> n = 6;</a:t>
            </a:r>
          </a:p>
          <a:p>
            <a:r>
              <a:rPr lang="es-ES" sz="1400" b="1" dirty="0"/>
              <a:t>x = </a:t>
            </a:r>
            <a:r>
              <a:rPr lang="es-ES" sz="1400" b="1" dirty="0" err="1"/>
              <a:t>secant</a:t>
            </a:r>
            <a:r>
              <a:rPr lang="es-ES" sz="1400" b="1" dirty="0"/>
              <a:t>(n, del, x, dx);</a:t>
            </a:r>
          </a:p>
          <a:p>
            <a:r>
              <a:rPr lang="en-US" sz="1400" b="1" dirty="0" err="1"/>
              <a:t>System.out.println</a:t>
            </a:r>
            <a:r>
              <a:rPr lang="en-US" sz="1400" b="1" dirty="0"/>
              <a:t>("Root obtained: " + x);</a:t>
            </a:r>
          </a:p>
          <a:p>
            <a:r>
              <a:rPr lang="en-US" sz="1400" b="1" dirty="0"/>
              <a:t>}</a:t>
            </a:r>
          </a:p>
          <a:p>
            <a:r>
              <a:rPr lang="en-US" sz="1400" b="1" dirty="0"/>
              <a:t>// Method to carry out the secant search.</a:t>
            </a:r>
          </a:p>
          <a:p>
            <a:r>
              <a:rPr lang="en-US" sz="1400" b="1" dirty="0"/>
              <a:t>public static double secant(</a:t>
            </a:r>
            <a:r>
              <a:rPr lang="en-US" sz="1400" b="1" dirty="0" err="1"/>
              <a:t>int</a:t>
            </a:r>
            <a:r>
              <a:rPr lang="en-US" sz="1400" b="1" dirty="0"/>
              <a:t> n, double del,</a:t>
            </a:r>
          </a:p>
          <a:p>
            <a:r>
              <a:rPr lang="en-US" sz="1400" b="1" dirty="0"/>
              <a:t>double x, double dx) {</a:t>
            </a:r>
          </a:p>
          <a:p>
            <a:r>
              <a:rPr lang="en-US" sz="1400" b="1" dirty="0" err="1"/>
              <a:t>int</a:t>
            </a:r>
            <a:r>
              <a:rPr lang="en-US" sz="1400" b="1" dirty="0"/>
              <a:t> k = 0;</a:t>
            </a:r>
          </a:p>
          <a:p>
            <a:r>
              <a:rPr lang="en-US" sz="1400" b="1" dirty="0"/>
              <a:t>double x1 = </a:t>
            </a:r>
            <a:r>
              <a:rPr lang="en-US" sz="1400" b="1" dirty="0" err="1"/>
              <a:t>x+dx</a:t>
            </a:r>
            <a:r>
              <a:rPr lang="en-US" sz="1400" b="1" dirty="0"/>
              <a:t>;</a:t>
            </a:r>
          </a:p>
          <a:p>
            <a:r>
              <a:rPr lang="en-US" sz="1400" b="1" dirty="0"/>
              <a:t>while ((</a:t>
            </a:r>
            <a:r>
              <a:rPr lang="en-US" sz="1400" b="1" dirty="0" err="1"/>
              <a:t>Math.abs</a:t>
            </a:r>
            <a:r>
              <a:rPr lang="en-US" sz="1400" b="1" dirty="0"/>
              <a:t>(dx)&gt;del) &amp;&amp; (k&lt;n)) {</a:t>
            </a:r>
          </a:p>
          <a:p>
            <a:r>
              <a:rPr lang="en-US" sz="1400" b="1" dirty="0"/>
              <a:t>double d = f(x1)-f(x);</a:t>
            </a:r>
          </a:p>
          <a:p>
            <a:r>
              <a:rPr lang="fr-FR" sz="1400" b="1" dirty="0"/>
              <a:t>double x2 = x1-f(x1)*(x1-x)/d;</a:t>
            </a:r>
          </a:p>
          <a:p>
            <a:r>
              <a:rPr lang="en-US" sz="1400" b="1" dirty="0"/>
              <a:t>x = x1;</a:t>
            </a:r>
          </a:p>
          <a:p>
            <a:r>
              <a:rPr lang="en-US" sz="1400" b="1" dirty="0"/>
              <a:t>x1 = x2;</a:t>
            </a:r>
          </a:p>
          <a:p>
            <a:r>
              <a:rPr lang="en-US" sz="1400" b="1" dirty="0"/>
              <a:t>dx = x1-x;</a:t>
            </a:r>
          </a:p>
          <a:p>
            <a:r>
              <a:rPr lang="en-US" sz="1400" b="1" dirty="0"/>
              <a:t>k++;</a:t>
            </a:r>
          </a:p>
          <a:p>
            <a:r>
              <a:rPr lang="en-US" sz="1400" b="1" dirty="0"/>
              <a:t>}</a:t>
            </a:r>
          </a:p>
          <a:p>
            <a:r>
              <a:rPr lang="en-US" sz="1400" b="1" dirty="0"/>
              <a:t>if (k==n) </a:t>
            </a:r>
            <a:r>
              <a:rPr lang="en-US" sz="1400" b="1" dirty="0" err="1"/>
              <a:t>System.out.println</a:t>
            </a:r>
            <a:r>
              <a:rPr lang="en-US" sz="1400" b="1" dirty="0"/>
              <a:t>("Convergence not" +</a:t>
            </a:r>
          </a:p>
          <a:p>
            <a:r>
              <a:rPr lang="en-US" sz="1400" b="1" dirty="0"/>
              <a:t>" found after " + n + " iterations");</a:t>
            </a:r>
          </a:p>
          <a:p>
            <a:r>
              <a:rPr lang="en-US" sz="1400" b="1" dirty="0"/>
              <a:t>return x1;</a:t>
            </a:r>
          </a:p>
          <a:p>
            <a:r>
              <a:rPr lang="en-US" sz="1400" b="1" dirty="0"/>
              <a:t>}</a:t>
            </a:r>
          </a:p>
          <a:p>
            <a:r>
              <a:rPr lang="en-US" sz="1400" b="1" dirty="0"/>
              <a:t>public static double f(double x) {...}</a:t>
            </a:r>
          </a:p>
          <a:p>
            <a:r>
              <a:rPr lang="en-US" sz="1400" b="1" dirty="0"/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315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program a reciprocal lattice?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program a reciprocal lattice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b</a:t>
            </a:r>
            <a:r>
              <a:rPr lang="en-US" altLang="zh-CN" sz="2000" b="1" baseline="-25000" dirty="0" smtClean="0"/>
              <a:t>1</a:t>
            </a:r>
            <a:r>
              <a:rPr lang="en-US" altLang="zh-CN" sz="2000" b="1" dirty="0" smtClean="0"/>
              <a:t>=2</a:t>
            </a:r>
            <a:r>
              <a:rPr lang="en-US" altLang="zh-CN" sz="2000" b="1" dirty="0">
                <a:sym typeface="Symbol" pitchFamily="18" charset="2"/>
              </a:rPr>
              <a:t> </a:t>
            </a:r>
            <a:r>
              <a:rPr lang="en-US" altLang="zh-CN" sz="2000" b="1" dirty="0" smtClean="0">
                <a:sym typeface="Symbol" pitchFamily="18" charset="2"/>
              </a:rPr>
              <a:t>(a</a:t>
            </a:r>
            <a:r>
              <a:rPr lang="en-US" altLang="zh-CN" sz="2000" b="1" baseline="-25000" dirty="0" smtClean="0">
                <a:sym typeface="Symbol" pitchFamily="18" charset="2"/>
              </a:rPr>
              <a:t>2</a:t>
            </a:r>
            <a:r>
              <a:rPr lang="en-US" altLang="zh-CN" sz="2000" b="1" dirty="0" smtClean="0">
                <a:sym typeface="Symbol" pitchFamily="18" charset="2"/>
              </a:rPr>
              <a:t> </a:t>
            </a:r>
            <a:r>
              <a:rPr lang="en-US" altLang="zh-CN" sz="2000" b="1" dirty="0">
                <a:sym typeface="Symbol" pitchFamily="18" charset="2"/>
              </a:rPr>
              <a:t>x a</a:t>
            </a:r>
            <a:r>
              <a:rPr lang="en-US" altLang="zh-CN" sz="2000" b="1" baseline="-25000" dirty="0" smtClean="0">
                <a:sym typeface="Symbol" pitchFamily="18" charset="2"/>
              </a:rPr>
              <a:t>3</a:t>
            </a:r>
            <a:r>
              <a:rPr lang="en-US" altLang="zh-CN" sz="2000" b="1" dirty="0">
                <a:sym typeface="Symbol" pitchFamily="18" charset="2"/>
              </a:rPr>
              <a:t>) / </a:t>
            </a:r>
            <a:r>
              <a:rPr lang="en-US" altLang="zh-CN" sz="2000" b="1" dirty="0">
                <a:cs typeface="Times New Roman" pitchFamily="18" charset="0"/>
              </a:rPr>
              <a:t>Ω                         </a:t>
            </a:r>
            <a:r>
              <a:rPr lang="en-US" altLang="zh-CN" sz="2000" b="1" dirty="0" err="1">
                <a:cs typeface="Times New Roman" pitchFamily="18" charset="0"/>
              </a:rPr>
              <a:t>Ω</a:t>
            </a:r>
            <a:r>
              <a:rPr lang="en-US" altLang="zh-CN" sz="2000" b="1" dirty="0">
                <a:cs typeface="Times New Roman" pitchFamily="18" charset="0"/>
              </a:rPr>
              <a:t> = </a:t>
            </a:r>
            <a:r>
              <a:rPr lang="en-US" altLang="zh-CN" sz="2000" b="1" dirty="0" smtClean="0">
                <a:sym typeface="Symbol" pitchFamily="18" charset="2"/>
              </a:rPr>
              <a:t>a</a:t>
            </a:r>
            <a:r>
              <a:rPr lang="en-US" altLang="zh-CN" sz="2000" b="1" baseline="-25000" dirty="0" smtClean="0">
                <a:sym typeface="Symbol" pitchFamily="18" charset="2"/>
              </a:rPr>
              <a:t>1 </a:t>
            </a:r>
            <a:r>
              <a:rPr lang="en-US" altLang="zh-CN" sz="2000" b="1" baseline="-25000" dirty="0" smtClean="0">
                <a:cs typeface="Times New Roman" pitchFamily="18" charset="0"/>
                <a:sym typeface="Symbol" pitchFamily="18" charset="2"/>
              </a:rPr>
              <a:t>·</a:t>
            </a:r>
            <a:r>
              <a:rPr lang="en-US" altLang="zh-CN" sz="2000" b="1" dirty="0" smtClean="0">
                <a:sym typeface="Symbol" pitchFamily="18" charset="2"/>
              </a:rPr>
              <a:t>(a</a:t>
            </a:r>
            <a:r>
              <a:rPr lang="en-US" altLang="zh-CN" sz="2000" b="1" baseline="-25000" dirty="0" smtClean="0">
                <a:sym typeface="Symbol" pitchFamily="18" charset="2"/>
              </a:rPr>
              <a:t>2 </a:t>
            </a:r>
            <a:r>
              <a:rPr lang="en-US" altLang="zh-CN" sz="2000" b="1" dirty="0">
                <a:cs typeface="Times New Roman" pitchFamily="18" charset="0"/>
              </a:rPr>
              <a:t>х </a:t>
            </a:r>
            <a:r>
              <a:rPr lang="en-US" altLang="zh-CN" sz="2000" b="1" dirty="0">
                <a:sym typeface="Symbol" pitchFamily="18" charset="2"/>
              </a:rPr>
              <a:t>a</a:t>
            </a:r>
            <a:r>
              <a:rPr lang="en-US" altLang="zh-CN" sz="2000" b="1" baseline="-25000" dirty="0" smtClean="0">
                <a:sym typeface="Symbol" pitchFamily="18" charset="2"/>
              </a:rPr>
              <a:t>3</a:t>
            </a:r>
            <a:r>
              <a:rPr lang="en-US" altLang="zh-CN" sz="2000" b="1" dirty="0">
                <a:sym typeface="Symbol" pitchFamily="18" charset="2"/>
              </a:rPr>
              <a:t>)  volume of the </a:t>
            </a:r>
            <a:r>
              <a:rPr lang="en-US" altLang="zh-CN" sz="2000" b="1" dirty="0" smtClean="0">
                <a:sym typeface="Symbol" pitchFamily="18" charset="2"/>
              </a:rPr>
              <a:t>unit </a:t>
            </a:r>
            <a:r>
              <a:rPr lang="en-US" altLang="zh-CN" sz="2000" b="1" dirty="0">
                <a:sym typeface="Symbol" pitchFamily="18" charset="2"/>
              </a:rPr>
              <a:t>cell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b</a:t>
            </a:r>
            <a:r>
              <a:rPr lang="en-US" altLang="zh-CN" sz="2000" b="1" baseline="-25000" dirty="0" smtClean="0"/>
              <a:t>2</a:t>
            </a:r>
            <a:r>
              <a:rPr lang="en-US" altLang="zh-CN" sz="2000" b="1" dirty="0" smtClean="0"/>
              <a:t>=2</a:t>
            </a:r>
            <a:r>
              <a:rPr lang="en-US" altLang="zh-CN" sz="2000" b="1" dirty="0">
                <a:sym typeface="Symbol" pitchFamily="18" charset="2"/>
              </a:rPr>
              <a:t> </a:t>
            </a:r>
            <a:r>
              <a:rPr lang="en-US" altLang="zh-CN" sz="2000" b="1" dirty="0" smtClean="0">
                <a:sym typeface="Symbol" pitchFamily="18" charset="2"/>
              </a:rPr>
              <a:t>(a</a:t>
            </a:r>
            <a:r>
              <a:rPr lang="en-US" altLang="zh-CN" sz="2000" b="1" baseline="-25000" dirty="0" smtClean="0">
                <a:sym typeface="Symbol" pitchFamily="18" charset="2"/>
              </a:rPr>
              <a:t>3</a:t>
            </a:r>
            <a:r>
              <a:rPr lang="en-US" altLang="zh-CN" sz="2000" b="1" dirty="0" smtClean="0">
                <a:sym typeface="Symbol" pitchFamily="18" charset="2"/>
              </a:rPr>
              <a:t> </a:t>
            </a:r>
            <a:r>
              <a:rPr lang="en-US" altLang="zh-CN" sz="2000" b="1" dirty="0">
                <a:sym typeface="Symbol" pitchFamily="18" charset="2"/>
              </a:rPr>
              <a:t>x </a:t>
            </a:r>
            <a:r>
              <a:rPr lang="en-US" altLang="zh-CN" sz="2000" b="1" dirty="0" smtClean="0">
                <a:sym typeface="Symbol" pitchFamily="18" charset="2"/>
              </a:rPr>
              <a:t>a</a:t>
            </a:r>
            <a:r>
              <a:rPr lang="en-US" altLang="zh-CN" sz="2000" b="1" baseline="-25000" dirty="0" smtClean="0">
                <a:sym typeface="Symbol" pitchFamily="18" charset="2"/>
              </a:rPr>
              <a:t>1</a:t>
            </a:r>
            <a:r>
              <a:rPr lang="en-US" altLang="zh-CN" sz="2000" b="1" dirty="0">
                <a:sym typeface="Symbol" pitchFamily="18" charset="2"/>
              </a:rPr>
              <a:t>) / </a:t>
            </a:r>
            <a:r>
              <a:rPr lang="en-US" altLang="zh-CN" sz="2000" b="1" dirty="0">
                <a:cs typeface="Times New Roman" pitchFamily="18" charset="0"/>
              </a:rPr>
              <a:t>Ω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b</a:t>
            </a:r>
            <a:r>
              <a:rPr lang="en-US" altLang="zh-CN" sz="2000" b="1" baseline="-25000" dirty="0" smtClean="0"/>
              <a:t>3</a:t>
            </a:r>
            <a:r>
              <a:rPr lang="en-US" altLang="zh-CN" sz="2000" b="1" dirty="0" smtClean="0"/>
              <a:t>=2</a:t>
            </a:r>
            <a:r>
              <a:rPr lang="en-US" altLang="zh-CN" sz="2000" b="1" dirty="0">
                <a:sym typeface="Symbol" pitchFamily="18" charset="2"/>
              </a:rPr>
              <a:t> </a:t>
            </a:r>
            <a:r>
              <a:rPr lang="en-US" altLang="zh-CN" sz="2000" b="1" dirty="0" smtClean="0">
                <a:sym typeface="Symbol" pitchFamily="18" charset="2"/>
              </a:rPr>
              <a:t>(a</a:t>
            </a:r>
            <a:r>
              <a:rPr lang="en-US" altLang="zh-CN" sz="2000" b="1" baseline="-25000" dirty="0" smtClean="0">
                <a:sym typeface="Symbol" pitchFamily="18" charset="2"/>
              </a:rPr>
              <a:t>1</a:t>
            </a:r>
            <a:r>
              <a:rPr lang="en-US" altLang="zh-CN" sz="2000" b="1" dirty="0" smtClean="0">
                <a:sym typeface="Symbol" pitchFamily="18" charset="2"/>
              </a:rPr>
              <a:t> </a:t>
            </a:r>
            <a:r>
              <a:rPr lang="en-US" altLang="zh-CN" sz="2000" b="1" dirty="0">
                <a:sym typeface="Symbol" pitchFamily="18" charset="2"/>
              </a:rPr>
              <a:t>x </a:t>
            </a:r>
            <a:r>
              <a:rPr lang="en-US" altLang="zh-CN" sz="2000" b="1" dirty="0" smtClean="0">
                <a:sym typeface="Symbol" pitchFamily="18" charset="2"/>
              </a:rPr>
              <a:t>a</a:t>
            </a:r>
            <a:r>
              <a:rPr lang="en-US" altLang="zh-CN" sz="2000" b="1" baseline="-25000" dirty="0" smtClean="0">
                <a:sym typeface="Symbol" pitchFamily="18" charset="2"/>
              </a:rPr>
              <a:t>2</a:t>
            </a:r>
            <a:r>
              <a:rPr lang="en-US" altLang="zh-CN" sz="2000" b="1" dirty="0">
                <a:sym typeface="Symbol" pitchFamily="18" charset="2"/>
              </a:rPr>
              <a:t>) / </a:t>
            </a:r>
            <a:r>
              <a:rPr lang="en-US" altLang="zh-CN" sz="2000" b="1" dirty="0" smtClean="0">
                <a:cs typeface="Times New Roman" pitchFamily="18" charset="0"/>
              </a:rPr>
              <a:t>Ω</a:t>
            </a:r>
            <a:endParaRPr lang="en-US" sz="2000" dirty="0" smtClean="0"/>
          </a:p>
          <a:p>
            <a:r>
              <a:rPr lang="en-US" sz="2000" dirty="0" smtClean="0"/>
              <a:t>So here, suppose we know a1, a2 and a3 vectors in the real space. (for each </a:t>
            </a:r>
            <a:r>
              <a:rPr lang="en-US" sz="2000" dirty="0" err="1" smtClean="0"/>
              <a:t>ai</a:t>
            </a:r>
            <a:r>
              <a:rPr lang="en-US" sz="2000" dirty="0" smtClean="0"/>
              <a:t>, we just store the Cartesian coordinates in an array, a1(), a2() and a3(). </a:t>
            </a:r>
          </a:p>
          <a:p>
            <a:r>
              <a:rPr lang="en-US" sz="2000" dirty="0" smtClean="0"/>
              <a:t>All we need to calculate is the volume of the unit cell and the cross product of two unit vectors. </a:t>
            </a:r>
          </a:p>
          <a:p>
            <a:r>
              <a:rPr lang="en-US" sz="2000" dirty="0" smtClean="0"/>
              <a:t>These two tasks are very easy and straight forward. </a:t>
            </a:r>
            <a:endParaRPr lang="en-US" sz="2000" dirty="0"/>
          </a:p>
        </p:txBody>
      </p:sp>
      <p:pic>
        <p:nvPicPr>
          <p:cNvPr id="21506" name="Picture 2" descr="\mathbf{u\times v}=\begin{vmatrix}&#10;\mathbf{i}&amp;\mathbf{j}&amp;\mathbf{k}\\&#10;u_1&amp;u_2&amp;u_3\\&#10;v_1&amp;v_2&amp;v_3\\&#10;\end{vmatrix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16764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\mathbf{u\times v}=(u_2v_3\mathbf{i}+u_3v_1\mathbf{j}+u_1v_2\mathbf{k})&#10;-(u_3v_2\mathbf{i}+u_1v_3\mathbf{j}+u_2v_1\mathbf{k})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78457"/>
            <a:ext cx="47434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\mathbf{a}\cdot(\mathbf{b}\times \mathbf{c}) = \det \begin{bmatrix}&#10;a_1 &amp; a_2 &amp; a_3 \\&#10;b_1 &amp; b_2 &amp; b_3 \\&#10;c_1 &amp; c_2 &amp; c_3 \\&#10;\end{bmatrix}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49280"/>
            <a:ext cx="24955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3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boundary condition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In simulations, we can only calculate a relatively small unit-cell (super cell) comparing with the infinite lattice.</a:t>
            </a:r>
          </a:p>
          <a:p>
            <a:r>
              <a:rPr lang="en-US" altLang="zh-CN" dirty="0" smtClean="0"/>
              <a:t>We can apply periodic boundary condition to simulate the infinite lattice. </a:t>
            </a:r>
          </a:p>
          <a:p>
            <a:pPr marL="742950" lvl="2" indent="-342900"/>
            <a:r>
              <a:rPr lang="en-US" altLang="zh-CN" dirty="0"/>
              <a:t>More or less like a video game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How to calculate the distance of two points in a unit cell applied with a periodic boundary condition?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47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coordinates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crystallography, a fractional coordinate system is a coordinate system in which the </a:t>
            </a:r>
            <a:r>
              <a:rPr lang="en-US" dirty="0" smtClean="0"/>
              <a:t>edges of the unit </a:t>
            </a:r>
            <a:r>
              <a:rPr lang="en-US" dirty="0"/>
              <a:t>cell are used as the basic vectors to describe the positions of atomic nuclei. </a:t>
            </a:r>
            <a:endParaRPr lang="en-US" dirty="0" smtClean="0"/>
          </a:p>
          <a:p>
            <a:r>
              <a:rPr lang="en-US" dirty="0"/>
              <a:t>Suppose we have </a:t>
            </a:r>
            <a:r>
              <a:rPr lang="en-US" dirty="0" smtClean="0"/>
              <a:t>an atom at t(x1, y1, z1). The basis vectors for the unit cell is a1, a2 and a3 and the basis vectors for the reciprocal cell is b1, b2 and b3.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0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t = n</a:t>
            </a:r>
            <a:r>
              <a:rPr lang="en-US" altLang="zh-CN" baseline="-25000" dirty="0"/>
              <a:t>1</a:t>
            </a:r>
            <a:r>
              <a:rPr lang="en-US" altLang="zh-CN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/>
              <a:t>+n</a:t>
            </a:r>
            <a:r>
              <a:rPr lang="en-US" altLang="zh-CN" baseline="-25000" dirty="0"/>
              <a:t>2</a:t>
            </a:r>
            <a:r>
              <a:rPr lang="en-US" altLang="zh-CN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/>
              <a:t>+n</a:t>
            </a:r>
            <a:r>
              <a:rPr lang="en-US" altLang="zh-CN" baseline="-25000" dirty="0"/>
              <a:t>3</a:t>
            </a:r>
            <a:r>
              <a:rPr lang="en-US" altLang="zh-CN" dirty="0"/>
              <a:t>a</a:t>
            </a:r>
            <a:r>
              <a:rPr lang="en-US" altLang="zh-CN" baseline="-25000" dirty="0"/>
              <a:t>3</a:t>
            </a:r>
            <a:r>
              <a:rPr lang="en-US" altLang="zh-CN" dirty="0"/>
              <a:t> (n</a:t>
            </a:r>
            <a:r>
              <a:rPr lang="en-US" altLang="zh-CN" baseline="-25000" dirty="0"/>
              <a:t>1</a:t>
            </a:r>
            <a:r>
              <a:rPr lang="en-US" altLang="zh-CN" dirty="0"/>
              <a:t>, n</a:t>
            </a:r>
            <a:r>
              <a:rPr lang="en-US" altLang="zh-CN" baseline="-25000" dirty="0"/>
              <a:t>2</a:t>
            </a:r>
            <a:r>
              <a:rPr lang="en-US" altLang="zh-CN" dirty="0"/>
              <a:t> and n</a:t>
            </a:r>
            <a:r>
              <a:rPr lang="en-US" altLang="zh-CN" baseline="-25000" dirty="0"/>
              <a:t>3</a:t>
            </a:r>
            <a:r>
              <a:rPr lang="en-US" altLang="zh-CN" dirty="0"/>
              <a:t> are fractional numbers)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dirty="0">
                <a:sym typeface="Symbol" pitchFamily="18" charset="2"/>
              </a:rPr>
              <a:t> ∙ </a:t>
            </a: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r>
              <a:rPr lang="en-US" altLang="zh-CN" dirty="0"/>
              <a:t>=n</a:t>
            </a:r>
            <a:r>
              <a:rPr lang="en-US" altLang="zh-CN" baseline="-25000" dirty="0"/>
              <a:t>1</a:t>
            </a:r>
            <a:r>
              <a:rPr lang="en-US" altLang="zh-CN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>
                <a:sym typeface="Symbol" pitchFamily="18" charset="2"/>
              </a:rPr>
              <a:t> ∙ </a:t>
            </a: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r>
              <a:rPr lang="en-US" altLang="zh-CN" dirty="0"/>
              <a:t>=2n</a:t>
            </a:r>
            <a:r>
              <a:rPr lang="en-US" altLang="zh-CN" baseline="-25000" dirty="0"/>
              <a:t>1</a:t>
            </a:r>
            <a:r>
              <a:rPr lang="el-GR" altLang="zh-CN" dirty="0"/>
              <a:t>π</a:t>
            </a:r>
            <a:r>
              <a:rPr lang="en-US" altLang="zh-CN" dirty="0"/>
              <a:t>,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</a:t>
            </a:r>
            <a:r>
              <a:rPr lang="en-US" altLang="zh-CN" dirty="0" smtClean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∙ 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r>
              <a:rPr lang="en-US" altLang="zh-CN" dirty="0"/>
              <a:t>=n</a:t>
            </a:r>
            <a:r>
              <a:rPr lang="en-US" altLang="zh-CN" baseline="-25000" dirty="0"/>
              <a:t>2</a:t>
            </a:r>
            <a:r>
              <a:rPr lang="en-US" altLang="zh-CN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>
                <a:sym typeface="Symbol" pitchFamily="18" charset="2"/>
              </a:rPr>
              <a:t> ∙ </a:t>
            </a: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r>
              <a:rPr lang="en-US" altLang="zh-CN" dirty="0"/>
              <a:t>=2n</a:t>
            </a:r>
            <a:r>
              <a:rPr lang="en-US" altLang="zh-CN" baseline="-25000" dirty="0"/>
              <a:t>2</a:t>
            </a:r>
            <a:r>
              <a:rPr lang="el-GR" altLang="zh-CN" dirty="0"/>
              <a:t> π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</a:t>
            </a:r>
            <a:r>
              <a:rPr lang="en-US" altLang="zh-CN" dirty="0" smtClean="0">
                <a:sym typeface="Symbol" pitchFamily="18" charset="2"/>
              </a:rPr>
              <a:t> </a:t>
            </a:r>
            <a:r>
              <a:rPr lang="en-US" altLang="zh-CN" dirty="0">
                <a:sym typeface="Symbol" pitchFamily="18" charset="2"/>
              </a:rPr>
              <a:t>∙ </a:t>
            </a:r>
            <a:r>
              <a:rPr lang="en-US" altLang="zh-CN" dirty="0"/>
              <a:t>b</a:t>
            </a:r>
            <a:r>
              <a:rPr lang="en-US" altLang="zh-CN" baseline="-25000" dirty="0"/>
              <a:t>3</a:t>
            </a:r>
            <a:r>
              <a:rPr lang="en-US" altLang="zh-CN" dirty="0"/>
              <a:t>=n</a:t>
            </a:r>
            <a:r>
              <a:rPr lang="en-US" altLang="zh-CN" baseline="-25000" dirty="0"/>
              <a:t>3</a:t>
            </a:r>
            <a:r>
              <a:rPr lang="en-US" altLang="zh-CN" dirty="0"/>
              <a:t>a</a:t>
            </a:r>
            <a:r>
              <a:rPr lang="en-US" altLang="zh-CN" baseline="-25000" dirty="0"/>
              <a:t>3</a:t>
            </a:r>
            <a:r>
              <a:rPr lang="en-US" altLang="zh-CN" dirty="0">
                <a:sym typeface="Symbol" pitchFamily="18" charset="2"/>
              </a:rPr>
              <a:t> ∙ </a:t>
            </a:r>
            <a:r>
              <a:rPr lang="en-US" altLang="zh-CN" dirty="0"/>
              <a:t>b</a:t>
            </a:r>
            <a:r>
              <a:rPr lang="en-US" altLang="zh-CN" baseline="-25000" dirty="0"/>
              <a:t>3</a:t>
            </a:r>
            <a:r>
              <a:rPr lang="en-US" altLang="zh-CN" dirty="0"/>
              <a:t>=2n</a:t>
            </a:r>
            <a:r>
              <a:rPr lang="en-US" altLang="zh-CN" baseline="-25000" dirty="0"/>
              <a:t>3</a:t>
            </a:r>
            <a:r>
              <a:rPr lang="el-GR" altLang="zh-CN" dirty="0"/>
              <a:t> π</a:t>
            </a:r>
            <a:endParaRPr lang="en-US" altLang="zh-CN" dirty="0"/>
          </a:p>
          <a:p>
            <a:r>
              <a:rPr lang="en-US" altLang="zh-CN" dirty="0"/>
              <a:t>Therefore,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i</a:t>
            </a:r>
            <a:r>
              <a:rPr lang="en-US" altLang="zh-CN" dirty="0"/>
              <a:t>=t</a:t>
            </a:r>
            <a:r>
              <a:rPr lang="en-US" altLang="zh-CN" dirty="0">
                <a:sym typeface="Symbol" pitchFamily="18" charset="2"/>
              </a:rPr>
              <a:t> ∙ </a:t>
            </a:r>
            <a:r>
              <a:rPr lang="en-US" altLang="zh-CN" dirty="0"/>
              <a:t>b</a:t>
            </a:r>
            <a:r>
              <a:rPr lang="en-US" altLang="zh-CN" baseline="-25000" dirty="0"/>
              <a:t>i 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=1,2,3</a:t>
            </a:r>
            <a:r>
              <a:rPr lang="en-US" altLang="zh-CN" dirty="0" smtClean="0"/>
              <a:t>) (in unit of 2</a:t>
            </a:r>
            <a:r>
              <a:rPr lang="el-GR" altLang="zh-CN" dirty="0"/>
              <a:t> </a:t>
            </a:r>
            <a:r>
              <a:rPr lang="el-GR" altLang="zh-CN" dirty="0" smtClean="0"/>
              <a:t>π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r>
              <a:rPr lang="en-US" altLang="zh-CN" dirty="0"/>
              <a:t>Then we take mod (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i</a:t>
            </a:r>
            <a:r>
              <a:rPr lang="en-US" altLang="zh-CN" baseline="-25000" dirty="0"/>
              <a:t>, </a:t>
            </a:r>
            <a:r>
              <a:rPr lang="en-US" altLang="zh-CN" dirty="0"/>
              <a:t>,1.0) (the number is now from 0 to 1.0)</a:t>
            </a:r>
          </a:p>
          <a:p>
            <a:r>
              <a:rPr lang="en-US" altLang="zh-CN" dirty="0"/>
              <a:t>Not only atomic position, we can also use fractional coordinates to describe inter-atomic distance.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221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map_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2667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99792" y="5013176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99792" y="1988840"/>
            <a:ext cx="0" cy="302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76056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a1</a:t>
            </a:r>
            <a:endParaRPr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7500" y="1854074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696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PBC for distance of atoms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Suppose (x1, y1, z1) is the distance of two atoms. We can also apply PBC to help us to check the neighbor list in the future.</a:t>
            </a:r>
          </a:p>
          <a:p>
            <a:r>
              <a:rPr lang="en-US" dirty="0" smtClean="0"/>
              <a:t>From the fractional coordinates, simply shift the allowed range 0.5 to the left.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make it from (-0.5, 0.5) and return n1, </a:t>
            </a:r>
            <a:r>
              <a:rPr lang="en-US" dirty="0" smtClean="0"/>
              <a:t>n2, </a:t>
            </a:r>
            <a:r>
              <a:rPr lang="en-US" dirty="0"/>
              <a:t>n3 and (x2,y2,z2) in Cartesian coordinates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do we shift 0.5?</a:t>
            </a:r>
            <a:endParaRPr lang="en-US" dirty="0"/>
          </a:p>
          <a:p>
            <a:r>
              <a:rPr lang="en-US" dirty="0" smtClean="0"/>
              <a:t>These (x2,y2,z2) are the minimum distance of two atoms with PBC applied.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9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lists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the set up of a </a:t>
            </a:r>
            <a:r>
              <a:rPr lang="en-US" dirty="0" err="1" smtClean="0"/>
              <a:t>unitcell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We can just  keep the list of neighbor atoms.</a:t>
            </a:r>
          </a:p>
          <a:p>
            <a:r>
              <a:rPr lang="en-US" dirty="0" smtClean="0"/>
              <a:t>The key is to calculate the distance of atoms with the periodic boundary condition applied. </a:t>
            </a:r>
          </a:p>
          <a:p>
            <a:r>
              <a:rPr lang="en-US" dirty="0" smtClean="0"/>
              <a:t>        x1=</a:t>
            </a:r>
            <a:r>
              <a:rPr lang="en-US" dirty="0" err="1" smtClean="0"/>
              <a:t>rv</a:t>
            </a:r>
            <a:r>
              <a:rPr lang="en-US" dirty="0" smtClean="0"/>
              <a:t>(1,i</a:t>
            </a:r>
            <a:r>
              <a:rPr lang="en-US" dirty="0"/>
              <a:t>)-</a:t>
            </a:r>
            <a:r>
              <a:rPr lang="en-US" dirty="0" err="1"/>
              <a:t>rv</a:t>
            </a:r>
            <a:r>
              <a:rPr lang="en-US" dirty="0"/>
              <a:t>(1,j)</a:t>
            </a:r>
          </a:p>
          <a:p>
            <a:r>
              <a:rPr lang="en-US" dirty="0"/>
              <a:t>        y1=</a:t>
            </a:r>
            <a:r>
              <a:rPr lang="en-US" dirty="0" err="1"/>
              <a:t>rv</a:t>
            </a:r>
            <a:r>
              <a:rPr lang="en-US" dirty="0"/>
              <a:t>(2,i)-</a:t>
            </a:r>
            <a:r>
              <a:rPr lang="en-US" dirty="0" err="1"/>
              <a:t>rv</a:t>
            </a:r>
            <a:r>
              <a:rPr lang="en-US" dirty="0"/>
              <a:t>(2,j)</a:t>
            </a:r>
          </a:p>
          <a:p>
            <a:r>
              <a:rPr lang="en-US" dirty="0"/>
              <a:t>        z1=</a:t>
            </a:r>
            <a:r>
              <a:rPr lang="en-US" dirty="0" err="1"/>
              <a:t>rv</a:t>
            </a:r>
            <a:r>
              <a:rPr lang="en-US" dirty="0"/>
              <a:t>(3,i)-</a:t>
            </a:r>
            <a:r>
              <a:rPr lang="en-US" dirty="0" err="1"/>
              <a:t>rv</a:t>
            </a:r>
            <a:r>
              <a:rPr lang="en-US" dirty="0"/>
              <a:t>(3,j)</a:t>
            </a:r>
          </a:p>
          <a:p>
            <a:r>
              <a:rPr lang="en-US" dirty="0"/>
              <a:t>        call </a:t>
            </a:r>
            <a:r>
              <a:rPr lang="en-US" dirty="0" err="1"/>
              <a:t>pbc</a:t>
            </a:r>
            <a:r>
              <a:rPr lang="en-US" dirty="0"/>
              <a:t>(x1,y1,z1,x2,y2,z2)</a:t>
            </a:r>
          </a:p>
          <a:p>
            <a:r>
              <a:rPr lang="en-US" dirty="0"/>
              <a:t>        </a:t>
            </a:r>
            <a:r>
              <a:rPr lang="en-US" dirty="0" err="1" smtClean="0"/>
              <a:t>dist</a:t>
            </a:r>
            <a:r>
              <a:rPr lang="en-US" dirty="0" smtClean="0"/>
              <a:t>=x2*x2+y2*y2+z2*z2</a:t>
            </a:r>
          </a:p>
          <a:p>
            <a:r>
              <a:rPr lang="en-US" dirty="0" smtClean="0"/>
              <a:t>Then we compare the </a:t>
            </a:r>
            <a:r>
              <a:rPr lang="en-US" dirty="0" err="1" smtClean="0"/>
              <a:t>dist</a:t>
            </a:r>
            <a:r>
              <a:rPr lang="en-US" dirty="0" smtClean="0"/>
              <a:t> with </a:t>
            </a:r>
            <a:r>
              <a:rPr lang="en-US" dirty="0" err="1" smtClean="0"/>
              <a:t>rc</a:t>
            </a:r>
            <a:r>
              <a:rPr lang="en-US" dirty="0" smtClean="0"/>
              <a:t>. If the </a:t>
            </a:r>
            <a:r>
              <a:rPr lang="en-US" dirty="0" err="1" smtClean="0"/>
              <a:t>dist</a:t>
            </a:r>
            <a:r>
              <a:rPr lang="en-US" dirty="0" smtClean="0"/>
              <a:t> &lt; </a:t>
            </a:r>
            <a:r>
              <a:rPr lang="en-US" dirty="0" err="1" smtClean="0"/>
              <a:t>rc</a:t>
            </a:r>
            <a:r>
              <a:rPr lang="en-US" dirty="0" smtClean="0"/>
              <a:t>, we store the coordinates in an array of the neighbor list of </a:t>
            </a:r>
            <a:r>
              <a:rPr lang="en-US" dirty="0" err="1" smtClean="0"/>
              <a:t>ith</a:t>
            </a:r>
            <a:r>
              <a:rPr lang="en-US" dirty="0" smtClean="0"/>
              <a:t> atom.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3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altLang="zh-CN" dirty="0"/>
              <a:t>A </a:t>
            </a:r>
            <a:r>
              <a:rPr lang="en-US" altLang="zh-CN" dirty="0"/>
              <a:t>five</a:t>
            </a:r>
            <a:r>
              <a:rPr lang="pt-BR" altLang="zh-CN" dirty="0"/>
              <a:t> point formula:  </a:t>
            </a:r>
          </a:p>
          <a:p>
            <a:endParaRPr lang="pt-BR" altLang="zh-CN" dirty="0"/>
          </a:p>
          <a:p>
            <a:endParaRPr lang="pt-BR" altLang="zh-CN" dirty="0"/>
          </a:p>
          <a:p>
            <a:pPr lvl="1"/>
            <a:r>
              <a:rPr lang="pt-BR" altLang="zh-CN" dirty="0" smtClean="0"/>
              <a:t>Obtained by a combination of 4 Taylor series with cutoffs at third order.</a:t>
            </a:r>
          </a:p>
          <a:p>
            <a:pPr lvl="2"/>
            <a:r>
              <a:rPr lang="pt-BR" altLang="zh-CN" dirty="0" smtClean="0"/>
              <a:t>f(x+h) = f(x) + hf`(x) + h</a:t>
            </a:r>
            <a:r>
              <a:rPr lang="pt-BR" altLang="zh-CN" baseline="30000" dirty="0" smtClean="0"/>
              <a:t>2</a:t>
            </a:r>
            <a:r>
              <a:rPr lang="pt-BR" altLang="zh-CN" dirty="0" smtClean="0"/>
              <a:t>f``(x)/2+h</a:t>
            </a:r>
            <a:r>
              <a:rPr lang="pt-BR" altLang="zh-CN" baseline="30000" dirty="0"/>
              <a:t>3</a:t>
            </a:r>
            <a:r>
              <a:rPr lang="pt-BR" altLang="zh-CN" dirty="0" smtClean="0"/>
              <a:t>f’’’(x)/6</a:t>
            </a:r>
          </a:p>
          <a:p>
            <a:pPr lvl="2"/>
            <a:r>
              <a:rPr lang="pt-BR" altLang="zh-CN" dirty="0" smtClean="0"/>
              <a:t>f(x-h</a:t>
            </a:r>
            <a:r>
              <a:rPr lang="pt-BR" altLang="zh-CN" dirty="0"/>
              <a:t>) = f(x) </a:t>
            </a:r>
            <a:r>
              <a:rPr lang="pt-BR" altLang="zh-CN" dirty="0" smtClean="0"/>
              <a:t>- </a:t>
            </a:r>
            <a:r>
              <a:rPr lang="pt-BR" altLang="zh-CN" dirty="0"/>
              <a:t>hf`(x) + h</a:t>
            </a:r>
            <a:r>
              <a:rPr lang="pt-BR" altLang="zh-CN" baseline="30000" dirty="0"/>
              <a:t>2</a:t>
            </a:r>
            <a:r>
              <a:rPr lang="pt-BR" altLang="zh-CN" dirty="0"/>
              <a:t>f``(x)/</a:t>
            </a:r>
            <a:r>
              <a:rPr lang="pt-BR" altLang="zh-CN" dirty="0" smtClean="0"/>
              <a:t>2-h</a:t>
            </a:r>
            <a:r>
              <a:rPr lang="pt-BR" altLang="zh-CN" baseline="30000" dirty="0" smtClean="0"/>
              <a:t>3</a:t>
            </a:r>
            <a:r>
              <a:rPr lang="pt-BR" altLang="zh-CN" dirty="0" smtClean="0"/>
              <a:t>f</a:t>
            </a:r>
            <a:r>
              <a:rPr lang="pt-BR" altLang="zh-CN" dirty="0"/>
              <a:t>’’’(x)/</a:t>
            </a:r>
            <a:r>
              <a:rPr lang="pt-BR" altLang="zh-CN" dirty="0" smtClean="0"/>
              <a:t>6</a:t>
            </a:r>
          </a:p>
          <a:p>
            <a:pPr lvl="2"/>
            <a:r>
              <a:rPr lang="pt-BR" altLang="zh-CN" dirty="0" smtClean="0"/>
              <a:t>f(x+h) – f(x-h) = 2hf</a:t>
            </a:r>
            <a:r>
              <a:rPr lang="pt-BR" altLang="zh-CN" dirty="0"/>
              <a:t>`(x) </a:t>
            </a:r>
            <a:r>
              <a:rPr lang="pt-BR" altLang="zh-CN" dirty="0" smtClean="0"/>
              <a:t>+</a:t>
            </a:r>
            <a:r>
              <a:rPr lang="pt-BR" altLang="zh-CN" dirty="0"/>
              <a:t>h</a:t>
            </a:r>
            <a:r>
              <a:rPr lang="pt-BR" altLang="zh-CN" baseline="30000" dirty="0"/>
              <a:t>3</a:t>
            </a:r>
            <a:r>
              <a:rPr lang="pt-BR" altLang="zh-CN" dirty="0"/>
              <a:t>f’’’(x</a:t>
            </a:r>
            <a:r>
              <a:rPr lang="pt-BR" altLang="zh-CN" dirty="0" smtClean="0"/>
              <a:t>)/3</a:t>
            </a:r>
          </a:p>
          <a:p>
            <a:pPr lvl="2"/>
            <a:r>
              <a:rPr lang="pt-BR" altLang="zh-CN" dirty="0" smtClean="0"/>
              <a:t>Similarly, we have:</a:t>
            </a:r>
          </a:p>
          <a:p>
            <a:pPr marL="914400" lvl="2" indent="0">
              <a:buNone/>
            </a:pPr>
            <a:r>
              <a:rPr lang="pt-BR" altLang="zh-CN" dirty="0" smtClean="0"/>
              <a:t>   f(x+2h</a:t>
            </a:r>
            <a:r>
              <a:rPr lang="pt-BR" altLang="zh-CN" dirty="0"/>
              <a:t>) – </a:t>
            </a:r>
            <a:r>
              <a:rPr lang="pt-BR" altLang="zh-CN" dirty="0" smtClean="0"/>
              <a:t>f(x-2h</a:t>
            </a:r>
            <a:r>
              <a:rPr lang="pt-BR" altLang="zh-CN" dirty="0"/>
              <a:t>) = </a:t>
            </a:r>
            <a:r>
              <a:rPr lang="pt-BR" altLang="zh-CN" dirty="0" smtClean="0"/>
              <a:t>4hf</a:t>
            </a:r>
            <a:r>
              <a:rPr lang="pt-BR" altLang="zh-CN" dirty="0"/>
              <a:t>`(x) </a:t>
            </a:r>
            <a:r>
              <a:rPr lang="pt-BR" altLang="zh-CN" dirty="0" smtClean="0"/>
              <a:t>+8h</a:t>
            </a:r>
            <a:r>
              <a:rPr lang="pt-BR" altLang="zh-CN" baseline="30000" dirty="0" smtClean="0"/>
              <a:t>3</a:t>
            </a:r>
            <a:r>
              <a:rPr lang="pt-BR" altLang="zh-CN" dirty="0" smtClean="0"/>
              <a:t>f</a:t>
            </a:r>
            <a:r>
              <a:rPr lang="pt-BR" altLang="zh-CN" dirty="0"/>
              <a:t>’’’(x)/</a:t>
            </a:r>
            <a:r>
              <a:rPr lang="pt-BR" altLang="zh-CN" dirty="0" smtClean="0"/>
              <a:t>3</a:t>
            </a:r>
          </a:p>
          <a:p>
            <a:pPr marL="914400" lvl="2" indent="0">
              <a:buNone/>
            </a:pPr>
            <a:r>
              <a:rPr lang="pt-BR" altLang="zh-CN" dirty="0" smtClean="0"/>
              <a:t>We can cancle the third order term to obtain the formular. </a:t>
            </a:r>
          </a:p>
          <a:p>
            <a:pPr marL="0" indent="0">
              <a:buNone/>
            </a:pPr>
            <a:endParaRPr lang="pt-BR" altLang="zh-CN" dirty="0"/>
          </a:p>
          <a:p>
            <a:r>
              <a:rPr lang="pt-BR" altLang="zh-CN" dirty="0"/>
              <a:t>For a second-order derivative. A three point formula is given by the combination</a:t>
            </a:r>
            <a:r>
              <a:rPr lang="pt-BR" altLang="zh-CN" dirty="0" smtClean="0"/>
              <a:t>: (Derivation is simple, you can work it out by yourself)</a:t>
            </a:r>
            <a:endParaRPr lang="pt-BR" altLang="zh-CN" dirty="0"/>
          </a:p>
          <a:p>
            <a:pPr marL="0" indent="0">
              <a:buNone/>
            </a:pPr>
            <a:r>
              <a:rPr lang="pt-BR" altLang="zh-CN" dirty="0"/>
              <a:t> 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4" t="56629" r="22504" b="37500"/>
          <a:stretch/>
        </p:blipFill>
        <p:spPr bwMode="auto">
          <a:xfrm>
            <a:off x="3347864" y="1700808"/>
            <a:ext cx="5706291" cy="7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6" t="46212" r="36537" b="48674"/>
          <a:stretch/>
        </p:blipFill>
        <p:spPr bwMode="auto">
          <a:xfrm>
            <a:off x="1619672" y="5452350"/>
            <a:ext cx="5659041" cy="8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42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6" y="1114424"/>
            <a:ext cx="7813657" cy="526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14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1528" y="727015"/>
            <a:ext cx="5454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3, Show the packing fraction in the following crystal structures: bcc = (√3/8)pi, </a:t>
            </a:r>
            <a:r>
              <a:rPr lang="en-US" sz="2800" dirty="0" err="1"/>
              <a:t>fcc</a:t>
            </a:r>
            <a:r>
              <a:rPr lang="en-US" sz="2800" dirty="0"/>
              <a:t> = (√ 2/6)pi, and Diamond=(√ 3/16)pi.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2542897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4, write a small program to integrate f(x) = </a:t>
            </a:r>
            <a:r>
              <a:rPr lang="en-US" sz="2800" dirty="0" smtClean="0"/>
              <a:t>x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</a:t>
            </a:r>
            <a:r>
              <a:rPr lang="en-US" sz="2800" dirty="0"/>
              <a:t>from [-1, +1] using trapezoidal rule and random sampling. Calculate the squared deviation from the true value as a function of M sample points or N slices and compare the difference of these two algorithms.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Submit your HW solution, code, and a brief report of problem 4 to our TA. </a:t>
            </a:r>
            <a:r>
              <a:rPr lang="en-US" sz="2800" dirty="0" smtClean="0"/>
              <a:t> Due in two weeks.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296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 Part II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 calculate a reciprocal lattice vectors b1, b2 and b3 from the lattice vectors of a1, a2 and a3 (unit cell) in real space, calculate and return the volume of the unit cell. </a:t>
            </a:r>
          </a:p>
          <a:p>
            <a:pPr lvl="1"/>
            <a:r>
              <a:rPr lang="en-US" dirty="0" smtClean="0"/>
              <a:t>Store the x, y, z coordinates of </a:t>
            </a:r>
            <a:r>
              <a:rPr lang="en-US" dirty="0" err="1" smtClean="0"/>
              <a:t>ai</a:t>
            </a:r>
            <a:r>
              <a:rPr lang="en-US" dirty="0" smtClean="0"/>
              <a:t> and bi in arrays.</a:t>
            </a:r>
          </a:p>
          <a:p>
            <a:pPr lvl="1"/>
            <a:r>
              <a:rPr lang="en-US" dirty="0" smtClean="0"/>
              <a:t>Test SC, BCC, FCC to make sure the code is correct. Note that the reciprocal lattice vectors for primitive cell of BCC is FCC and vice versa. </a:t>
            </a:r>
          </a:p>
          <a:p>
            <a:r>
              <a:rPr lang="en-US" dirty="0" smtClean="0"/>
              <a:t>2 input a coordinate (x1, y1, z1) with (a1,a2,a3) as the unit cell, apply periodic boundary conditions, return the fractional coordinates n1, n2, n3 (in the range of (-0.5, 0.5) and the (x2, y2, z2) </a:t>
            </a:r>
          </a:p>
          <a:p>
            <a:pPr lvl="1"/>
            <a:r>
              <a:rPr lang="en-US" altLang="zh-CN" dirty="0" smtClean="0"/>
              <a:t>Hint, call the code of reciprocal to have (b1,b2,b3) ready, then take the dot product and mod.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5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Neighbor list</a:t>
            </a:r>
          </a:p>
          <a:p>
            <a:pPr lvl="1"/>
            <a:r>
              <a:rPr lang="en-US" dirty="0" smtClean="0"/>
              <a:t>Input a1, a2 and a3 vectors, atomic positions in the unit cell, </a:t>
            </a:r>
            <a:r>
              <a:rPr lang="en-US" dirty="0"/>
              <a:t>d</a:t>
            </a:r>
            <a:r>
              <a:rPr lang="en-US" dirty="0" smtClean="0"/>
              <a:t>istance cutoff.</a:t>
            </a:r>
          </a:p>
          <a:p>
            <a:pPr lvl="1"/>
            <a:r>
              <a:rPr lang="en-US" dirty="0" smtClean="0"/>
              <a:t>Calculate the neighbor list of each atom, the distance from the neighbor to each atoms. </a:t>
            </a:r>
          </a:p>
          <a:p>
            <a:pPr lvl="1"/>
            <a:r>
              <a:rPr lang="en-US" dirty="0" smtClean="0"/>
              <a:t>Hint, use reciprocal and </a:t>
            </a:r>
            <a:r>
              <a:rPr lang="en-US" dirty="0" err="1" smtClean="0"/>
              <a:t>pbc</a:t>
            </a:r>
            <a:r>
              <a:rPr lang="en-US" dirty="0" smtClean="0"/>
              <a:t> code to store all the information into neighbor list arrays and distance arrays. </a:t>
            </a:r>
          </a:p>
          <a:p>
            <a:r>
              <a:rPr lang="en-US" dirty="0" smtClean="0"/>
              <a:t>Check the case of simple cubic, FCC and BCC.</a:t>
            </a:r>
          </a:p>
          <a:p>
            <a:pPr lvl="1"/>
            <a:r>
              <a:rPr lang="en-US" dirty="0" smtClean="0"/>
              <a:t>Hint: make sure the cutoff is correct for nearest neighbors. </a:t>
            </a:r>
          </a:p>
          <a:p>
            <a:r>
              <a:rPr lang="en-US" dirty="0" smtClean="0"/>
              <a:t>Due in two weeks after the lab of part II. </a:t>
            </a:r>
          </a:p>
        </p:txBody>
      </p:sp>
    </p:spTree>
    <p:extLst>
      <p:ext uri="{BB962C8B-B14F-4D97-AF65-F5344CB8AC3E}">
        <p14:creationId xmlns:p14="http://schemas.microsoft.com/office/powerpoint/2010/main" val="222780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integral: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just divide the region [</a:t>
            </a:r>
            <a:r>
              <a:rPr lang="en-US" dirty="0" err="1"/>
              <a:t>a,b</a:t>
            </a:r>
            <a:r>
              <a:rPr lang="en-US" dirty="0"/>
              <a:t>] into n slices with an interval of h. </a:t>
            </a:r>
          </a:p>
          <a:p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26515" r="27911" b="66177"/>
          <a:stretch/>
        </p:blipFill>
        <p:spPr bwMode="auto">
          <a:xfrm>
            <a:off x="179512" y="2206947"/>
            <a:ext cx="549532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8" t="41360" r="27470" b="50552"/>
          <a:stretch/>
        </p:blipFill>
        <p:spPr bwMode="auto">
          <a:xfrm>
            <a:off x="2896380" y="4509120"/>
            <a:ext cx="2879028" cy="87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7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rule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standard integration method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evaluate the integration of each slice, we can approximate the f(x) in the region linearly. </a:t>
            </a:r>
          </a:p>
          <a:p>
            <a:r>
              <a:rPr lang="en-US" dirty="0"/>
              <a:t>F(x) = fi+(x-x</a:t>
            </a:r>
            <a:r>
              <a:rPr lang="en-US" baseline="-25000" dirty="0"/>
              <a:t>i</a:t>
            </a:r>
            <a:r>
              <a:rPr lang="en-US" dirty="0"/>
              <a:t>)(f</a:t>
            </a:r>
            <a:r>
              <a:rPr lang="en-US" baseline="-25000" dirty="0"/>
              <a:t>i+1</a:t>
            </a:r>
            <a:r>
              <a:rPr lang="en-US" dirty="0"/>
              <a:t>-f</a:t>
            </a:r>
            <a:r>
              <a:rPr lang="en-US" baseline="-25000" dirty="0"/>
              <a:t>i</a:t>
            </a:r>
            <a:r>
              <a:rPr lang="en-US" dirty="0"/>
              <a:t>)/h</a:t>
            </a:r>
          </a:p>
          <a:p>
            <a:r>
              <a:rPr lang="en-US" altLang="zh-CN" dirty="0"/>
              <a:t>Integrating each slice, we have</a:t>
            </a:r>
          </a:p>
          <a:p>
            <a:endParaRPr lang="en-US" altLang="zh-C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68750" r="27592" b="23106"/>
          <a:stretch/>
        </p:blipFill>
        <p:spPr bwMode="auto">
          <a:xfrm>
            <a:off x="2483767" y="2276872"/>
            <a:ext cx="398556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9" t="38971" r="40182" b="54044"/>
          <a:stretch/>
        </p:blipFill>
        <p:spPr bwMode="auto">
          <a:xfrm>
            <a:off x="1547664" y="5585755"/>
            <a:ext cx="4729893" cy="12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8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take N points randomly in the region, evaluate the function on those points and take average, times the integration area. Simple sampling method.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altLang="zh-CN" b="0" i="1" smtClean="0">
                        <a:latin typeface="Cambria Math"/>
                      </a:rPr>
                      <m:t>≃1/</m:t>
                    </m:r>
                    <m:r>
                      <a:rPr lang="en-US" altLang="zh-CN" b="0" i="1" smtClean="0">
                        <a:latin typeface="Cambria Math"/>
                      </a:rPr>
                      <m:t>𝑁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𝑥𝑖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6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63575" y="496888"/>
            <a:ext cx="707437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Two Problems:</a:t>
            </a:r>
            <a:endParaRPr lang="zh-CN" altLang="en-US" b="1" dirty="0"/>
          </a:p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Calculate:   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                           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accurate value: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1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20415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42" name="Group 322"/>
          <p:cNvGraphicFramePr>
            <a:graphicFrameLocks noGrp="1"/>
          </p:cNvGraphicFramePr>
          <p:nvPr>
            <p:extLst/>
          </p:nvPr>
        </p:nvGraphicFramePr>
        <p:xfrm>
          <a:off x="611188" y="2349500"/>
          <a:ext cx="8137525" cy="3639186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0.879679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1.47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1.69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1.69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0.871238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4.92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5.45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3.16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1.72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0.869603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3.03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1.74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1.74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0.866777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2.26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5.61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3.16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0.866876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1.11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0.867004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3.63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5.60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3.16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1.77x10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0.866947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2.97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1.77x10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0.866956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1.89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5.60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5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3.16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1.77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itchFamily="34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10</a:t>
                      </a:r>
                      <a:r>
                        <a:rPr kumimoji="0" lang="en-US" altLang="zh-CN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-1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71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7350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5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2047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7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431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3" name="Picture 2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72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8" name="Picture 2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8620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59" name="Picture 2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585913"/>
            <a:ext cx="41751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5" name="Picture 2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513013"/>
            <a:ext cx="6588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1" name="Picture 3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486025"/>
            <a:ext cx="11795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4" name="Picture 3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6162675"/>
            <a:ext cx="206533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0F1DDD-E2D3-45E2-A839-35DC5AF7058A}"/>
                  </a:ext>
                </a:extLst>
              </p:cNvPr>
              <p:cNvSpPr/>
              <p:nvPr/>
            </p:nvSpPr>
            <p:spPr>
              <a:xfrm>
                <a:off x="5404486" y="6019630"/>
                <a:ext cx="2527615" cy="691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&gt;−</m:t>
                                  </m:r>
                                  <m:sSup>
                                    <m:sSup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0F1DDD-E2D3-45E2-A839-35DC5AF70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86" y="6019630"/>
                <a:ext cx="2527615" cy="69127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30241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i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2" y="908050"/>
            <a:ext cx="4210743" cy="30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39838" y="4370388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F(x)</a:t>
            </a:r>
            <a:endParaRPr lang="zh-CN" altLang="en-US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80063" y="4292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16550" y="4298950"/>
            <a:ext cx="31589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Relative error as a function of N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434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710113"/>
            <a:ext cx="15732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42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=\int_0^1  dx \frac1{1+x^4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60.75"/>
  <p:tag name="PICTUREFILESIZE" val="164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I /I=\frac{|I-I^{\rm exact}|}{I^{\rm exact}}&#10;\]&#10;\end{document}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87.875"/>
  <p:tag name="PICTUREFILESIZE" val="195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Delta' I\over I} \approx \frac{ 0.177}{\sqrt{N}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3.875"/>
  <p:tag name="PICTUREFILESIZE" val="139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= \int_0^{10} dx x^{68} \exp(-25x)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7"/>
  <p:tag name="PICTUREFILESIZE" val="252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^{\rm exact}=0.8641662611747412416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39.875"/>
  <p:tag name="PICTUREFILESIZE" val="157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6.25"/>
  <p:tag name="PICTUREFILESIZE" val="7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75"/>
  <p:tag name="PICTUREFILESIZE" val="5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I 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1.875"/>
  <p:tag name="PICTUREFILESIZE" val="24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' I 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6.875"/>
  <p:tag name="PICTUREFILESIZE" val="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1/\sqrt{N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7.875"/>
  <p:tag name="PICTUREFILESIZE" val="33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' I \sqrt{N}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2.875"/>
  <p:tag name="PICTUREFILESIZE" val="54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1/\sqrt{N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7.875"/>
  <p:tag name="PICTUREFILESIZE" val="33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Delta' I\over I} \approx \frac{ 2.75}{\sqrt{N}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0.875"/>
  <p:tag name="PICTUREFILESIZE" val="12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begin{split}&#10;I&amp;= \int_a^b dx\, f(x) =\int_a^b dx\, [f(x)/P(x)] P(x)   \\&#10;&amp;=\frac1N\sum_{i=1}^N [f(x_i)/P(x_i)]=\langle f/P \rangle_P&#10;\end{split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385.875"/>
  <p:tag name="PICTUREFILESIZE" val="918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=f(x)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41.875"/>
  <p:tag name="PICTUREFILESIZE" val="66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=0.8920620583\exp(-2.5(X-2.8)^2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27.875"/>
  <p:tag name="PICTUREFILESIZE" val="22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0 \in [a, b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0"/>
  <p:tag name="PICTUREFILESIZE" val="42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y)/P(x_i) \ge 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48.75"/>
  <p:tag name="PICTUREFILESIZE" val="70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y)/P(x_i) =p&lt; 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0.75"/>
  <p:tag name="PICTUREFILESIZE" val="87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_i=x_i+\delta ({\rm ran( )}-0.5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231"/>
  <p:tag name="PICTUREFILESIZE" val="102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rm ran( 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26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[0, 1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4"/>
  <p:tag name="PICTUREFILESIZE" val="15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.75"/>
  <p:tag name="PICTUREFILESIZE" val="5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3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9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29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{i+1}=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1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[0, 1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4"/>
  <p:tag name="PICTUREFILESIZE" val="15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{i+1}=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1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xi &lt;p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6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{i+1}=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35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i, \; i=1, 2, 3, \c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61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x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6.25"/>
  <p:tag name="PICTUREFILESIZE" val="7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3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=0.37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85.875"/>
  <p:tag name="PICTUREFILESIZE" val="30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3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1"/>
  <p:tag name="PICTUREFILESIZE" val="289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29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' I 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6.875"/>
  <p:tag name="PICTUREFILESIZE" val="3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=\langle f \rangle&#10;\]&#10;\end{document}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7.875"/>
  <p:tag name="PICTUREFILESIZE" val="31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I^{\rm exact}=0.8669729873399110\cdots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28.75"/>
  <p:tag name="PICTUREFILESIZE" val="150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I 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1.875"/>
  <p:tag name="PICTUREFILESIZE" val="24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' I \sqrt{N}/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2.875"/>
  <p:tag name="PICTUREFILESIZE" val="547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11615</TotalTime>
  <Words>3447</Words>
  <Application>Microsoft Office PowerPoint</Application>
  <PresentationFormat>On-screen Show (4:3)</PresentationFormat>
  <Paragraphs>483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cmsy10</vt:lpstr>
      <vt:lpstr>楷体_GB2312</vt:lpstr>
      <vt:lpstr>宋体</vt:lpstr>
      <vt:lpstr>Arial</vt:lpstr>
      <vt:lpstr>Calibri</vt:lpstr>
      <vt:lpstr>Cambria Math</vt:lpstr>
      <vt:lpstr>MT Extra</vt:lpstr>
      <vt:lpstr>Symbol</vt:lpstr>
      <vt:lpstr>Times New Roman</vt:lpstr>
      <vt:lpstr>Office 主题​​</vt:lpstr>
      <vt:lpstr>Computational Physics (Lecture 4) </vt:lpstr>
      <vt:lpstr>Numerical Calculus</vt:lpstr>
      <vt:lpstr>Numerical differentiation </vt:lpstr>
      <vt:lpstr>PowerPoint Presentation</vt:lpstr>
      <vt:lpstr>Numerical Integrations</vt:lpstr>
      <vt:lpstr>Trapezoid rule </vt:lpstr>
      <vt:lpstr>Random method</vt:lpstr>
      <vt:lpstr>PowerPoint Presentation</vt:lpstr>
      <vt:lpstr>PowerPoint Presentation</vt:lpstr>
      <vt:lpstr>Sample code to illustrate the simple sampling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for Importance sampling(Metropolis algorithm)</vt:lpstr>
      <vt:lpstr>PowerPoint Presentation</vt:lpstr>
      <vt:lpstr>PowerPoint Presentation</vt:lpstr>
      <vt:lpstr>PowerPoint Presentation</vt:lpstr>
      <vt:lpstr>Performance of the random sampling method</vt:lpstr>
      <vt:lpstr>Roots of an equation</vt:lpstr>
      <vt:lpstr>Bisection method </vt:lpstr>
      <vt:lpstr>One example</vt:lpstr>
      <vt:lpstr>Sample code</vt:lpstr>
      <vt:lpstr>The Newton method </vt:lpstr>
      <vt:lpstr>PowerPoint Presentation</vt:lpstr>
      <vt:lpstr>PowerPoint Presentation</vt:lpstr>
      <vt:lpstr>Discussions</vt:lpstr>
      <vt:lpstr>Secant method</vt:lpstr>
      <vt:lpstr>PowerPoint Presentation</vt:lpstr>
      <vt:lpstr>How to program a reciprocal lattice?</vt:lpstr>
      <vt:lpstr>How to program a reciprocal lattice</vt:lpstr>
      <vt:lpstr>Periodic boundary condition</vt:lpstr>
      <vt:lpstr>Fractional coordinates</vt:lpstr>
      <vt:lpstr>PowerPoint Presentation</vt:lpstr>
      <vt:lpstr>PowerPoint Presentation</vt:lpstr>
      <vt:lpstr>PBC for distance of atoms</vt:lpstr>
      <vt:lpstr>Neighbor lists</vt:lpstr>
      <vt:lpstr>PowerPoint Presentation</vt:lpstr>
      <vt:lpstr>PowerPoint Presentation</vt:lpstr>
      <vt:lpstr>Project A Part II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171</cp:revision>
  <dcterms:created xsi:type="dcterms:W3CDTF">2014-01-05T10:31:17Z</dcterms:created>
  <dcterms:modified xsi:type="dcterms:W3CDTF">2020-09-17T08:15:04Z</dcterms:modified>
</cp:coreProperties>
</file>